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tmp" ContentType="image/p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33"/>
  </p:notesMasterIdLst>
  <p:sldIdLst>
    <p:sldId id="256" r:id="rId2"/>
    <p:sldId id="257" r:id="rId3"/>
    <p:sldId id="258" r:id="rId4"/>
    <p:sldId id="259" r:id="rId5"/>
    <p:sldId id="261" r:id="rId6"/>
    <p:sldId id="271" r:id="rId7"/>
    <p:sldId id="269" r:id="rId8"/>
    <p:sldId id="274" r:id="rId9"/>
    <p:sldId id="280" r:id="rId10"/>
    <p:sldId id="281" r:id="rId11"/>
    <p:sldId id="279" r:id="rId12"/>
    <p:sldId id="278" r:id="rId13"/>
    <p:sldId id="289" r:id="rId14"/>
    <p:sldId id="290" r:id="rId15"/>
    <p:sldId id="291" r:id="rId16"/>
    <p:sldId id="292" r:id="rId17"/>
    <p:sldId id="293" r:id="rId18"/>
    <p:sldId id="287" r:id="rId19"/>
    <p:sldId id="283" r:id="rId20"/>
    <p:sldId id="284" r:id="rId21"/>
    <p:sldId id="285" r:id="rId22"/>
    <p:sldId id="294" r:id="rId23"/>
    <p:sldId id="295" r:id="rId24"/>
    <p:sldId id="296" r:id="rId25"/>
    <p:sldId id="264" r:id="rId26"/>
    <p:sldId id="266" r:id="rId27"/>
    <p:sldId id="272" r:id="rId28"/>
    <p:sldId id="267" r:id="rId29"/>
    <p:sldId id="268" r:id="rId30"/>
    <p:sldId id="273" r:id="rId31"/>
    <p:sldId id="297" r:id="rId32"/>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9" d="100"/>
          <a:sy n="159" d="100"/>
        </p:scale>
        <p:origin x="-1616"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9FCED6FB-A120-42FD-BCE4-52CFB50FE0EF}" type="datetimeFigureOut">
              <a:rPr lang="en-US" smtClean="0"/>
              <a:t>7/10/15</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2C56A460-687F-4BE7-8620-A5C58F52A009}" type="slidenum">
              <a:rPr lang="en-US" smtClean="0"/>
              <a:t>‹#›</a:t>
            </a:fld>
            <a:endParaRPr lang="en-US" dirty="0"/>
          </a:p>
        </p:txBody>
      </p:sp>
    </p:spTree>
    <p:extLst>
      <p:ext uri="{BB962C8B-B14F-4D97-AF65-F5344CB8AC3E}">
        <p14:creationId xmlns:p14="http://schemas.microsoft.com/office/powerpoint/2010/main" val="1292982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6A460-687F-4BE7-8620-A5C58F52A009}" type="slidenum">
              <a:rPr lang="en-US" smtClean="0"/>
              <a:t>1</a:t>
            </a:fld>
            <a:endParaRPr lang="en-US" dirty="0"/>
          </a:p>
        </p:txBody>
      </p:sp>
    </p:spTree>
    <p:extLst>
      <p:ext uri="{BB962C8B-B14F-4D97-AF65-F5344CB8AC3E}">
        <p14:creationId xmlns:p14="http://schemas.microsoft.com/office/powerpoint/2010/main" val="192637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6A460-687F-4BE7-8620-A5C58F52A009}" type="slidenum">
              <a:rPr lang="en-US" smtClean="0"/>
              <a:t>10</a:t>
            </a:fld>
            <a:endParaRPr lang="en-US" dirty="0"/>
          </a:p>
        </p:txBody>
      </p:sp>
    </p:spTree>
    <p:extLst>
      <p:ext uri="{BB962C8B-B14F-4D97-AF65-F5344CB8AC3E}">
        <p14:creationId xmlns:p14="http://schemas.microsoft.com/office/powerpoint/2010/main" val="1284548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6A460-687F-4BE7-8620-A5C58F52A009}" type="slidenum">
              <a:rPr lang="en-US" smtClean="0"/>
              <a:t>11</a:t>
            </a:fld>
            <a:endParaRPr lang="en-US" dirty="0"/>
          </a:p>
        </p:txBody>
      </p:sp>
    </p:spTree>
    <p:extLst>
      <p:ext uri="{BB962C8B-B14F-4D97-AF65-F5344CB8AC3E}">
        <p14:creationId xmlns:p14="http://schemas.microsoft.com/office/powerpoint/2010/main" val="2022545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6A460-687F-4BE7-8620-A5C58F52A009}" type="slidenum">
              <a:rPr lang="en-US" smtClean="0"/>
              <a:t>12</a:t>
            </a:fld>
            <a:endParaRPr lang="en-US" dirty="0"/>
          </a:p>
        </p:txBody>
      </p:sp>
    </p:spTree>
    <p:extLst>
      <p:ext uri="{BB962C8B-B14F-4D97-AF65-F5344CB8AC3E}">
        <p14:creationId xmlns:p14="http://schemas.microsoft.com/office/powerpoint/2010/main" val="2022545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6A460-687F-4BE7-8620-A5C58F52A009}" type="slidenum">
              <a:rPr lang="en-US" smtClean="0"/>
              <a:t>13</a:t>
            </a:fld>
            <a:endParaRPr lang="en-US" dirty="0"/>
          </a:p>
        </p:txBody>
      </p:sp>
    </p:spTree>
    <p:extLst>
      <p:ext uri="{BB962C8B-B14F-4D97-AF65-F5344CB8AC3E}">
        <p14:creationId xmlns:p14="http://schemas.microsoft.com/office/powerpoint/2010/main" val="1284548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6A460-687F-4BE7-8620-A5C58F52A009}" type="slidenum">
              <a:rPr lang="en-US" smtClean="0"/>
              <a:t>14</a:t>
            </a:fld>
            <a:endParaRPr lang="en-US" dirty="0"/>
          </a:p>
        </p:txBody>
      </p:sp>
    </p:spTree>
    <p:extLst>
      <p:ext uri="{BB962C8B-B14F-4D97-AF65-F5344CB8AC3E}">
        <p14:creationId xmlns:p14="http://schemas.microsoft.com/office/powerpoint/2010/main" val="1284548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6A460-687F-4BE7-8620-A5C58F52A009}" type="slidenum">
              <a:rPr lang="en-US" smtClean="0"/>
              <a:t>15</a:t>
            </a:fld>
            <a:endParaRPr lang="en-US" dirty="0"/>
          </a:p>
        </p:txBody>
      </p:sp>
    </p:spTree>
    <p:extLst>
      <p:ext uri="{BB962C8B-B14F-4D97-AF65-F5344CB8AC3E}">
        <p14:creationId xmlns:p14="http://schemas.microsoft.com/office/powerpoint/2010/main" val="1284548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6A460-687F-4BE7-8620-A5C58F52A009}" type="slidenum">
              <a:rPr lang="en-US" smtClean="0"/>
              <a:t>16</a:t>
            </a:fld>
            <a:endParaRPr lang="en-US" dirty="0"/>
          </a:p>
        </p:txBody>
      </p:sp>
    </p:spTree>
    <p:extLst>
      <p:ext uri="{BB962C8B-B14F-4D97-AF65-F5344CB8AC3E}">
        <p14:creationId xmlns:p14="http://schemas.microsoft.com/office/powerpoint/2010/main" val="1284548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6A460-687F-4BE7-8620-A5C58F52A009}" type="slidenum">
              <a:rPr lang="en-US" smtClean="0"/>
              <a:t>17</a:t>
            </a:fld>
            <a:endParaRPr lang="en-US" dirty="0"/>
          </a:p>
        </p:txBody>
      </p:sp>
    </p:spTree>
    <p:extLst>
      <p:ext uri="{BB962C8B-B14F-4D97-AF65-F5344CB8AC3E}">
        <p14:creationId xmlns:p14="http://schemas.microsoft.com/office/powerpoint/2010/main" val="1284548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6A460-687F-4BE7-8620-A5C58F52A009}" type="slidenum">
              <a:rPr lang="en-US" smtClean="0"/>
              <a:t>18</a:t>
            </a:fld>
            <a:endParaRPr lang="en-US" dirty="0"/>
          </a:p>
        </p:txBody>
      </p:sp>
    </p:spTree>
    <p:extLst>
      <p:ext uri="{BB962C8B-B14F-4D97-AF65-F5344CB8AC3E}">
        <p14:creationId xmlns:p14="http://schemas.microsoft.com/office/powerpoint/2010/main" val="1284548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6A460-687F-4BE7-8620-A5C58F52A009}" type="slidenum">
              <a:rPr lang="en-US" smtClean="0"/>
              <a:t>19</a:t>
            </a:fld>
            <a:endParaRPr lang="en-US" dirty="0"/>
          </a:p>
        </p:txBody>
      </p:sp>
    </p:spTree>
    <p:extLst>
      <p:ext uri="{BB962C8B-B14F-4D97-AF65-F5344CB8AC3E}">
        <p14:creationId xmlns:p14="http://schemas.microsoft.com/office/powerpoint/2010/main" val="1284548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6A460-687F-4BE7-8620-A5C58F52A009}" type="slidenum">
              <a:rPr lang="en-US" smtClean="0"/>
              <a:t>2</a:t>
            </a:fld>
            <a:endParaRPr lang="en-US" dirty="0"/>
          </a:p>
        </p:txBody>
      </p:sp>
    </p:spTree>
    <p:extLst>
      <p:ext uri="{BB962C8B-B14F-4D97-AF65-F5344CB8AC3E}">
        <p14:creationId xmlns:p14="http://schemas.microsoft.com/office/powerpoint/2010/main" val="375754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6A460-687F-4BE7-8620-A5C58F52A009}" type="slidenum">
              <a:rPr lang="en-US" smtClean="0"/>
              <a:t>20</a:t>
            </a:fld>
            <a:endParaRPr lang="en-US" dirty="0"/>
          </a:p>
        </p:txBody>
      </p:sp>
    </p:spTree>
    <p:extLst>
      <p:ext uri="{BB962C8B-B14F-4D97-AF65-F5344CB8AC3E}">
        <p14:creationId xmlns:p14="http://schemas.microsoft.com/office/powerpoint/2010/main" val="1284548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6A460-687F-4BE7-8620-A5C58F52A009}" type="slidenum">
              <a:rPr lang="en-US" smtClean="0"/>
              <a:t>21</a:t>
            </a:fld>
            <a:endParaRPr lang="en-US" dirty="0"/>
          </a:p>
        </p:txBody>
      </p:sp>
    </p:spTree>
    <p:extLst>
      <p:ext uri="{BB962C8B-B14F-4D97-AF65-F5344CB8AC3E}">
        <p14:creationId xmlns:p14="http://schemas.microsoft.com/office/powerpoint/2010/main" val="1284548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6A460-687F-4BE7-8620-A5C58F52A009}" type="slidenum">
              <a:rPr lang="en-US" smtClean="0"/>
              <a:t>22</a:t>
            </a:fld>
            <a:endParaRPr lang="en-US" dirty="0"/>
          </a:p>
        </p:txBody>
      </p:sp>
    </p:spTree>
    <p:extLst>
      <p:ext uri="{BB962C8B-B14F-4D97-AF65-F5344CB8AC3E}">
        <p14:creationId xmlns:p14="http://schemas.microsoft.com/office/powerpoint/2010/main" val="579434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6A460-687F-4BE7-8620-A5C58F52A009}" type="slidenum">
              <a:rPr lang="en-US" smtClean="0"/>
              <a:t>23</a:t>
            </a:fld>
            <a:endParaRPr lang="en-US" dirty="0"/>
          </a:p>
        </p:txBody>
      </p:sp>
    </p:spTree>
    <p:extLst>
      <p:ext uri="{BB962C8B-B14F-4D97-AF65-F5344CB8AC3E}">
        <p14:creationId xmlns:p14="http://schemas.microsoft.com/office/powerpoint/2010/main" val="579434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6A460-687F-4BE7-8620-A5C58F52A009}" type="slidenum">
              <a:rPr lang="en-US" smtClean="0"/>
              <a:t>24</a:t>
            </a:fld>
            <a:endParaRPr lang="en-US" dirty="0"/>
          </a:p>
        </p:txBody>
      </p:sp>
    </p:spTree>
    <p:extLst>
      <p:ext uri="{BB962C8B-B14F-4D97-AF65-F5344CB8AC3E}">
        <p14:creationId xmlns:p14="http://schemas.microsoft.com/office/powerpoint/2010/main" val="579434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6A460-687F-4BE7-8620-A5C58F52A009}" type="slidenum">
              <a:rPr lang="en-US" smtClean="0"/>
              <a:t>25</a:t>
            </a:fld>
            <a:endParaRPr lang="en-US" dirty="0"/>
          </a:p>
        </p:txBody>
      </p:sp>
    </p:spTree>
    <p:extLst>
      <p:ext uri="{BB962C8B-B14F-4D97-AF65-F5344CB8AC3E}">
        <p14:creationId xmlns:p14="http://schemas.microsoft.com/office/powerpoint/2010/main" val="36737264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6A460-687F-4BE7-8620-A5C58F52A009}" type="slidenum">
              <a:rPr lang="en-US" smtClean="0"/>
              <a:t>26</a:t>
            </a:fld>
            <a:endParaRPr lang="en-US" dirty="0"/>
          </a:p>
        </p:txBody>
      </p:sp>
    </p:spTree>
    <p:extLst>
      <p:ext uri="{BB962C8B-B14F-4D97-AF65-F5344CB8AC3E}">
        <p14:creationId xmlns:p14="http://schemas.microsoft.com/office/powerpoint/2010/main" val="3595890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6A460-687F-4BE7-8620-A5C58F52A009}" type="slidenum">
              <a:rPr lang="en-US" smtClean="0"/>
              <a:t>27</a:t>
            </a:fld>
            <a:endParaRPr lang="en-US" dirty="0"/>
          </a:p>
        </p:txBody>
      </p:sp>
    </p:spTree>
    <p:extLst>
      <p:ext uri="{BB962C8B-B14F-4D97-AF65-F5344CB8AC3E}">
        <p14:creationId xmlns:p14="http://schemas.microsoft.com/office/powerpoint/2010/main" val="28526418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6A460-687F-4BE7-8620-A5C58F52A009}" type="slidenum">
              <a:rPr lang="en-US" smtClean="0"/>
              <a:t>28</a:t>
            </a:fld>
            <a:endParaRPr lang="en-US" dirty="0"/>
          </a:p>
        </p:txBody>
      </p:sp>
    </p:spTree>
    <p:extLst>
      <p:ext uri="{BB962C8B-B14F-4D97-AF65-F5344CB8AC3E}">
        <p14:creationId xmlns:p14="http://schemas.microsoft.com/office/powerpoint/2010/main" val="3229957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6A460-687F-4BE7-8620-A5C58F52A009}" type="slidenum">
              <a:rPr lang="en-US" smtClean="0"/>
              <a:t>29</a:t>
            </a:fld>
            <a:endParaRPr lang="en-US" dirty="0"/>
          </a:p>
        </p:txBody>
      </p:sp>
    </p:spTree>
    <p:extLst>
      <p:ext uri="{BB962C8B-B14F-4D97-AF65-F5344CB8AC3E}">
        <p14:creationId xmlns:p14="http://schemas.microsoft.com/office/powerpoint/2010/main" val="3260172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6A460-687F-4BE7-8620-A5C58F52A009}" type="slidenum">
              <a:rPr lang="en-US" smtClean="0"/>
              <a:t>3</a:t>
            </a:fld>
            <a:endParaRPr lang="en-US" dirty="0"/>
          </a:p>
        </p:txBody>
      </p:sp>
    </p:spTree>
    <p:extLst>
      <p:ext uri="{BB962C8B-B14F-4D97-AF65-F5344CB8AC3E}">
        <p14:creationId xmlns:p14="http://schemas.microsoft.com/office/powerpoint/2010/main" val="22158033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6A460-687F-4BE7-8620-A5C58F52A009}" type="slidenum">
              <a:rPr lang="en-US" smtClean="0"/>
              <a:t>30</a:t>
            </a:fld>
            <a:endParaRPr lang="en-US" dirty="0"/>
          </a:p>
        </p:txBody>
      </p:sp>
    </p:spTree>
    <p:extLst>
      <p:ext uri="{BB962C8B-B14F-4D97-AF65-F5344CB8AC3E}">
        <p14:creationId xmlns:p14="http://schemas.microsoft.com/office/powerpoint/2010/main" val="3260172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6A460-687F-4BE7-8620-A5C58F52A009}" type="slidenum">
              <a:rPr lang="en-US" smtClean="0"/>
              <a:t>4</a:t>
            </a:fld>
            <a:endParaRPr lang="en-US" dirty="0"/>
          </a:p>
        </p:txBody>
      </p:sp>
    </p:spTree>
    <p:extLst>
      <p:ext uri="{BB962C8B-B14F-4D97-AF65-F5344CB8AC3E}">
        <p14:creationId xmlns:p14="http://schemas.microsoft.com/office/powerpoint/2010/main" val="611848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6A460-687F-4BE7-8620-A5C58F52A009}" type="slidenum">
              <a:rPr lang="en-US" smtClean="0"/>
              <a:t>5</a:t>
            </a:fld>
            <a:endParaRPr lang="en-US" dirty="0"/>
          </a:p>
        </p:txBody>
      </p:sp>
    </p:spTree>
    <p:extLst>
      <p:ext uri="{BB962C8B-B14F-4D97-AF65-F5344CB8AC3E}">
        <p14:creationId xmlns:p14="http://schemas.microsoft.com/office/powerpoint/2010/main" val="2013198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6A460-687F-4BE7-8620-A5C58F52A009}" type="slidenum">
              <a:rPr lang="en-US" smtClean="0"/>
              <a:t>6</a:t>
            </a:fld>
            <a:endParaRPr lang="en-US" dirty="0"/>
          </a:p>
        </p:txBody>
      </p:sp>
    </p:spTree>
    <p:extLst>
      <p:ext uri="{BB962C8B-B14F-4D97-AF65-F5344CB8AC3E}">
        <p14:creationId xmlns:p14="http://schemas.microsoft.com/office/powerpoint/2010/main" val="125457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6A460-687F-4BE7-8620-A5C58F52A009}" type="slidenum">
              <a:rPr lang="en-US" smtClean="0"/>
              <a:t>7</a:t>
            </a:fld>
            <a:endParaRPr lang="en-US" dirty="0"/>
          </a:p>
        </p:txBody>
      </p:sp>
    </p:spTree>
    <p:extLst>
      <p:ext uri="{BB962C8B-B14F-4D97-AF65-F5344CB8AC3E}">
        <p14:creationId xmlns:p14="http://schemas.microsoft.com/office/powerpoint/2010/main" val="1284548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6A460-687F-4BE7-8620-A5C58F52A009}" type="slidenum">
              <a:rPr lang="en-US" smtClean="0"/>
              <a:t>8</a:t>
            </a:fld>
            <a:endParaRPr lang="en-US" dirty="0"/>
          </a:p>
        </p:txBody>
      </p:sp>
    </p:spTree>
    <p:extLst>
      <p:ext uri="{BB962C8B-B14F-4D97-AF65-F5344CB8AC3E}">
        <p14:creationId xmlns:p14="http://schemas.microsoft.com/office/powerpoint/2010/main" val="1284548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6A460-687F-4BE7-8620-A5C58F52A009}" type="slidenum">
              <a:rPr lang="en-US" smtClean="0"/>
              <a:t>9</a:t>
            </a:fld>
            <a:endParaRPr lang="en-US" dirty="0"/>
          </a:p>
        </p:txBody>
      </p:sp>
    </p:spTree>
    <p:extLst>
      <p:ext uri="{BB962C8B-B14F-4D97-AF65-F5344CB8AC3E}">
        <p14:creationId xmlns:p14="http://schemas.microsoft.com/office/powerpoint/2010/main" val="1284548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CEA87E36-423B-4938-BDD5-547B73396F1C}" type="datetime1">
              <a:rPr lang="en-US" smtClean="0"/>
              <a:t>7/10/15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pPr/>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B65E22-126B-49EF-A38F-DB0827C0676D}" type="datetime1">
              <a:rPr lang="en-US" smtClean="0"/>
              <a:t>7/10/15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3BCFBB-8354-4054-AB7C-CDEDC5DFA823}" type="datetime1">
              <a:rPr lang="en-US" smtClean="0"/>
              <a:t>7/10/15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1A8593-FEF8-4C43-830B-B04C19D6F9CA}" type="datetime1">
              <a:rPr lang="en-US" smtClean="0"/>
              <a:t>7/10/15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04FFB2-E97E-4C80-9C9F-2E2A9C0BA908}" type="datetime1">
              <a:rPr lang="en-US" smtClean="0"/>
              <a:t>7/10/15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6ABF51B-FE3D-43F6-B895-887858A30B8F}" type="datetime1">
              <a:rPr lang="en-US" smtClean="0"/>
              <a:t>7/10/15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dirty="0"/>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C573BB-EA67-49D8-A92F-24222D3E6ED5}" type="datetime1">
              <a:rPr lang="en-US" smtClean="0"/>
              <a:t>7/10/15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6DD0FD-55B0-48C4-8AF2-8A69533EDFC3}" type="slidenum">
              <a:rPr lang="en-US" smtClean="0"/>
              <a:pPr/>
              <a:t>‹#›</a:t>
            </a:fld>
            <a:endParaRPr lang="en-US"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EBE936-0812-4B2C-A87E-AEB004CC53E9}" type="datetime1">
              <a:rPr lang="en-US" smtClean="0"/>
              <a:t>7/10/15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6DD0FD-55B0-48C4-8AF2-8A69533EDFC3}" type="slidenum">
              <a:rPr lang="en-US" smtClean="0"/>
              <a:pPr/>
              <a:t>‹#›</a:t>
            </a:fld>
            <a:endParaRPr lang="en-US"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D32C7-0F17-48F6-B775-EE688A27EDED}" type="datetime1">
              <a:rPr lang="en-US" smtClean="0"/>
              <a:t>7/10/15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6DD0FD-55B0-48C4-8AF2-8A69533EDFC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9AECF2-6DC4-4D2E-B845-A1634CFBA8D2}" type="datetime1">
              <a:rPr lang="en-US" smtClean="0"/>
              <a:t>7/10/15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CBB195-CCE4-4DAA-9F32-82BFB695B61B}" type="datetime1">
              <a:rPr lang="en-US" smtClean="0"/>
              <a:t>7/10/15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A0BFA2D-451D-47ED-A46D-9D40821DC983}" type="datetime1">
              <a:rPr lang="en-US" smtClean="0"/>
              <a:t>7/10/15</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6DD0FD-55B0-48C4-8AF2-8A69533EDFC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1.tmp"/></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tmp"/><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tm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7.tm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0"/>
            <a:ext cx="8534400" cy="1731982"/>
          </a:xfrm>
        </p:spPr>
        <p:txBody>
          <a:bodyPr/>
          <a:lstStyle/>
          <a:p>
            <a:r>
              <a:rPr lang="en-US" sz="5000" dirty="0" smtClean="0"/>
              <a:t>An Education Session to Honor the 50</a:t>
            </a:r>
            <a:r>
              <a:rPr lang="en-US" sz="5000" baseline="30000" dirty="0" smtClean="0"/>
              <a:t>th</a:t>
            </a:r>
            <a:r>
              <a:rPr lang="en-US" sz="5000" dirty="0" smtClean="0"/>
              <a:t> Anniversary </a:t>
            </a:r>
            <a:br>
              <a:rPr lang="en-US" sz="5000" dirty="0" smtClean="0"/>
            </a:br>
            <a:r>
              <a:rPr lang="en-US" sz="5000" dirty="0" smtClean="0"/>
              <a:t>of the Vietnam War</a:t>
            </a:r>
            <a:endParaRPr lang="en-US" sz="5000" dirty="0"/>
          </a:p>
        </p:txBody>
      </p:sp>
      <p:sp>
        <p:nvSpPr>
          <p:cNvPr id="3" name="Subtitle 2"/>
          <p:cNvSpPr>
            <a:spLocks noGrp="1"/>
          </p:cNvSpPr>
          <p:nvPr>
            <p:ph type="subTitle" idx="1"/>
          </p:nvPr>
        </p:nvSpPr>
        <p:spPr>
          <a:xfrm>
            <a:off x="304800" y="4572000"/>
            <a:ext cx="8534400" cy="914400"/>
          </a:xfrm>
        </p:spPr>
        <p:txBody>
          <a:bodyPr>
            <a:noAutofit/>
          </a:bodyPr>
          <a:lstStyle/>
          <a:p>
            <a:r>
              <a:rPr lang="en-US" dirty="0" smtClean="0">
                <a:effectLst/>
              </a:rPr>
              <a:t>By the </a:t>
            </a:r>
            <a:r>
              <a:rPr lang="en-US" dirty="0">
                <a:effectLst/>
              </a:rPr>
              <a:t> Nebraska Vietnam War Commemoration Committee </a:t>
            </a:r>
            <a:endParaRPr lang="en-US" dirty="0" smtClean="0">
              <a:effectLst/>
            </a:endParaRPr>
          </a:p>
          <a:p>
            <a:r>
              <a:rPr lang="en-US" dirty="0" smtClean="0"/>
              <a:t>2013</a:t>
            </a:r>
            <a:endParaRPr lang="en-US" dirty="0"/>
          </a:p>
        </p:txBody>
      </p:sp>
    </p:spTree>
    <p:extLst>
      <p:ext uri="{BB962C8B-B14F-4D97-AF65-F5344CB8AC3E}">
        <p14:creationId xmlns:p14="http://schemas.microsoft.com/office/powerpoint/2010/main" val="330298802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987553" cy="4609653"/>
          </a:xfrm>
        </p:spPr>
        <p:txBody>
          <a:bodyPr>
            <a:normAutofit/>
          </a:bodyPr>
          <a:lstStyle/>
          <a:p>
            <a:r>
              <a:rPr lang="en-US" dirty="0" smtClean="0"/>
              <a:t>Although </a:t>
            </a:r>
            <a:r>
              <a:rPr lang="en-US" dirty="0"/>
              <a:t>American troops were in Vietnam for 10 years, our overall involvement was much </a:t>
            </a:r>
            <a:r>
              <a:rPr lang="en-US" dirty="0" smtClean="0"/>
              <a:t>longer.</a:t>
            </a:r>
          </a:p>
          <a:p>
            <a:pPr marL="1257300" lvl="2" indent="-342900"/>
            <a:r>
              <a:rPr lang="en-US" sz="2200" dirty="0" smtClean="0"/>
              <a:t>Who </a:t>
            </a:r>
            <a:r>
              <a:rPr lang="en-US" sz="2200" dirty="0"/>
              <a:t>was the 1</a:t>
            </a:r>
            <a:r>
              <a:rPr lang="en-US" sz="2200" baseline="30000" dirty="0"/>
              <a:t>st</a:t>
            </a:r>
            <a:r>
              <a:rPr lang="en-US" sz="2200" dirty="0"/>
              <a:t> president </a:t>
            </a:r>
            <a:r>
              <a:rPr lang="en-US" sz="2200" dirty="0" smtClean="0"/>
              <a:t>to grant </a:t>
            </a:r>
            <a:r>
              <a:rPr lang="en-US" sz="2200" dirty="0"/>
              <a:t>aid to Vietnam</a:t>
            </a:r>
            <a:r>
              <a:rPr lang="en-US" sz="2200" dirty="0" smtClean="0"/>
              <a:t>?</a:t>
            </a:r>
          </a:p>
          <a:p>
            <a:pPr lvl="4" indent="-342900"/>
            <a:endParaRPr lang="en-US" sz="1800" dirty="0" smtClean="0"/>
          </a:p>
          <a:p>
            <a:pPr lvl="4" indent="-342900"/>
            <a:endParaRPr lang="en-US" sz="1800" dirty="0" smtClean="0"/>
          </a:p>
          <a:p>
            <a:pPr lvl="4" indent="-342900"/>
            <a:endParaRPr lang="en-US" sz="1800" dirty="0"/>
          </a:p>
          <a:p>
            <a:pPr lvl="4" indent="-342900"/>
            <a:endParaRPr lang="en-US" sz="1800" dirty="0" smtClean="0"/>
          </a:p>
          <a:p>
            <a:pPr lvl="4" indent="-342900"/>
            <a:endParaRPr lang="en-US" sz="1800" dirty="0"/>
          </a:p>
          <a:p>
            <a:pPr lvl="4" indent="-342900"/>
            <a:endParaRPr lang="en-US" sz="1800" dirty="0"/>
          </a:p>
          <a:p>
            <a:pPr marL="1257300" lvl="4" indent="-342900"/>
            <a:r>
              <a:rPr lang="en-US" sz="2200" dirty="0" smtClean="0"/>
              <a:t>In </a:t>
            </a:r>
            <a:r>
              <a:rPr lang="en-US" sz="2200" dirty="0"/>
              <a:t>1950 Truman granted </a:t>
            </a:r>
            <a:r>
              <a:rPr lang="en-US" sz="2200" dirty="0" smtClean="0"/>
              <a:t>$</a:t>
            </a:r>
            <a:r>
              <a:rPr lang="en-US" sz="2200" dirty="0"/>
              <a:t>15 million in aid to </a:t>
            </a:r>
            <a:r>
              <a:rPr lang="en-US" sz="2200" dirty="0" smtClean="0"/>
              <a:t>help the </a:t>
            </a:r>
            <a:r>
              <a:rPr lang="en-US" sz="2200" dirty="0"/>
              <a:t>French.</a:t>
            </a:r>
          </a:p>
          <a:p>
            <a:pPr marL="1188720" lvl="3" indent="0">
              <a:buNone/>
            </a:pPr>
            <a:endParaRPr lang="en-US" dirty="0"/>
          </a:p>
          <a:p>
            <a:pPr lvl="1"/>
            <a:endParaRPr lang="en-US" dirty="0" smtClean="0"/>
          </a:p>
        </p:txBody>
      </p:sp>
      <p:sp>
        <p:nvSpPr>
          <p:cNvPr id="3" name="Title 2"/>
          <p:cNvSpPr>
            <a:spLocks noGrp="1"/>
          </p:cNvSpPr>
          <p:nvPr>
            <p:ph type="title"/>
          </p:nvPr>
        </p:nvSpPr>
        <p:spPr/>
        <p:txBody>
          <a:bodyPr/>
          <a:lstStyle/>
          <a:p>
            <a:r>
              <a:rPr lang="en-US" dirty="0" smtClean="0"/>
              <a:t>Class Outline</a:t>
            </a:r>
            <a:endParaRPr lang="en-US" dirty="0"/>
          </a:p>
        </p:txBody>
      </p:sp>
      <p:sp>
        <p:nvSpPr>
          <p:cNvPr id="4" name="Slide Number Placeholder 3"/>
          <p:cNvSpPr>
            <a:spLocks noGrp="1"/>
          </p:cNvSpPr>
          <p:nvPr>
            <p:ph type="sldNum" sz="quarter" idx="12"/>
          </p:nvPr>
        </p:nvSpPr>
        <p:spPr/>
        <p:txBody>
          <a:bodyPr/>
          <a:lstStyle/>
          <a:p>
            <a:fld id="{F36DD0FD-55B0-48C4-8AF2-8A69533EDFC3}" type="slidenum">
              <a:rPr lang="en-US" smtClean="0"/>
              <a:pPr/>
              <a:t>10</a:t>
            </a:fld>
            <a:endParaRPr lang="en-US" dirty="0"/>
          </a:p>
        </p:txBody>
      </p:sp>
    </p:spTree>
    <p:extLst>
      <p:ext uri="{BB962C8B-B14F-4D97-AF65-F5344CB8AC3E}">
        <p14:creationId xmlns:p14="http://schemas.microsoft.com/office/powerpoint/2010/main" val="40231025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tabLst>
                <a:tab pos="457200" algn="l"/>
              </a:tabLst>
            </a:pPr>
            <a:r>
              <a:rPr lang="en-US" dirty="0" smtClean="0"/>
              <a:t>Why were we involved?</a:t>
            </a:r>
            <a:endParaRPr lang="en-US" dirty="0"/>
          </a:p>
          <a:p>
            <a:pPr marL="1325880" lvl="1" indent="-457200"/>
            <a:r>
              <a:rPr lang="en-US" dirty="0" smtClean="0"/>
              <a:t>To </a:t>
            </a:r>
            <a:r>
              <a:rPr lang="en-US" dirty="0"/>
              <a:t>contain the spread of communism.</a:t>
            </a:r>
          </a:p>
          <a:p>
            <a:pPr marL="1234440" lvl="4" indent="0">
              <a:buNone/>
              <a:tabLst>
                <a:tab pos="457200" algn="l"/>
              </a:tabLst>
            </a:pPr>
            <a:endParaRPr lang="en-US" dirty="0" smtClean="0"/>
          </a:p>
          <a:p>
            <a:pPr marL="912813" lvl="3" indent="-457200">
              <a:buAutoNum type="alphaLcPeriod"/>
              <a:tabLst>
                <a:tab pos="457200" algn="l"/>
              </a:tabLst>
            </a:pPr>
            <a:endParaRPr lang="en-US" dirty="0" smtClean="0"/>
          </a:p>
          <a:p>
            <a:pPr marL="1370013" lvl="2" indent="-455613">
              <a:buFont typeface="+mj-lt"/>
              <a:buAutoNum type="arabicPeriod"/>
              <a:tabLst>
                <a:tab pos="457200" algn="l"/>
              </a:tabLst>
            </a:pPr>
            <a:endParaRPr lang="en-US" dirty="0" smtClean="0"/>
          </a:p>
          <a:p>
            <a:pPr marL="815022" lvl="2" indent="0">
              <a:buNone/>
              <a:tabLst>
                <a:tab pos="457200" algn="l"/>
              </a:tabLst>
            </a:pPr>
            <a:r>
              <a:rPr lang="en-US" dirty="0" smtClean="0"/>
              <a:t>	</a:t>
            </a:r>
          </a:p>
        </p:txBody>
      </p:sp>
      <p:sp>
        <p:nvSpPr>
          <p:cNvPr id="3" name="Title 2"/>
          <p:cNvSpPr>
            <a:spLocks noGrp="1"/>
          </p:cNvSpPr>
          <p:nvPr>
            <p:ph type="title"/>
          </p:nvPr>
        </p:nvSpPr>
        <p:spPr/>
        <p:txBody>
          <a:bodyPr/>
          <a:lstStyle/>
          <a:p>
            <a:r>
              <a:rPr lang="en-US" dirty="0" smtClean="0"/>
              <a:t>Class Outline</a:t>
            </a:r>
            <a:endParaRPr lang="en-US" dirty="0"/>
          </a:p>
        </p:txBody>
      </p:sp>
      <p:sp>
        <p:nvSpPr>
          <p:cNvPr id="4" name="Slide Number Placeholder 3"/>
          <p:cNvSpPr>
            <a:spLocks noGrp="1"/>
          </p:cNvSpPr>
          <p:nvPr>
            <p:ph type="sldNum" sz="quarter" idx="12"/>
          </p:nvPr>
        </p:nvSpPr>
        <p:spPr/>
        <p:txBody>
          <a:bodyPr/>
          <a:lstStyle/>
          <a:p>
            <a:fld id="{F36DD0FD-55B0-48C4-8AF2-8A69533EDFC3}" type="slidenum">
              <a:rPr lang="en-US" smtClean="0"/>
              <a:pPr/>
              <a:t>11</a:t>
            </a:fld>
            <a:endParaRPr lang="en-US" dirty="0"/>
          </a:p>
        </p:txBody>
      </p:sp>
    </p:spTree>
    <p:extLst>
      <p:ext uri="{BB962C8B-B14F-4D97-AF65-F5344CB8AC3E}">
        <p14:creationId xmlns:p14="http://schemas.microsoft.com/office/powerpoint/2010/main" val="21720138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5613" lvl="3" indent="0">
              <a:buNone/>
              <a:tabLst>
                <a:tab pos="457200" algn="l"/>
              </a:tabLst>
            </a:pPr>
            <a:endParaRPr lang="en-US" dirty="0" smtClean="0"/>
          </a:p>
          <a:p>
            <a:pPr marL="1370013" lvl="2" indent="-455613">
              <a:buFont typeface="+mj-lt"/>
              <a:buAutoNum type="arabicPeriod"/>
              <a:tabLst>
                <a:tab pos="457200" algn="l"/>
              </a:tabLst>
            </a:pPr>
            <a:endParaRPr lang="en-US" dirty="0" smtClean="0"/>
          </a:p>
          <a:p>
            <a:pPr marL="815022" lvl="2" indent="0">
              <a:buNone/>
              <a:tabLst>
                <a:tab pos="457200" algn="l"/>
              </a:tabLst>
            </a:pPr>
            <a:r>
              <a:rPr lang="en-US" dirty="0" smtClean="0"/>
              <a:t>	</a:t>
            </a:r>
          </a:p>
        </p:txBody>
      </p:sp>
      <p:sp>
        <p:nvSpPr>
          <p:cNvPr id="3" name="Title 2"/>
          <p:cNvSpPr>
            <a:spLocks noGrp="1"/>
          </p:cNvSpPr>
          <p:nvPr>
            <p:ph type="title"/>
          </p:nvPr>
        </p:nvSpPr>
        <p:spPr/>
        <p:txBody>
          <a:bodyPr/>
          <a:lstStyle/>
          <a:p>
            <a:r>
              <a:rPr lang="en-US" dirty="0" smtClean="0"/>
              <a:t>Key Assumptions</a:t>
            </a:r>
            <a:endParaRPr lang="en-US" dirty="0"/>
          </a:p>
        </p:txBody>
      </p:sp>
      <p:sp>
        <p:nvSpPr>
          <p:cNvPr id="4" name="Content Placeholder 1"/>
          <p:cNvSpPr txBox="1">
            <a:spLocks/>
          </p:cNvSpPr>
          <p:nvPr/>
        </p:nvSpPr>
        <p:spPr>
          <a:xfrm>
            <a:off x="851647" y="2400747"/>
            <a:ext cx="7745505" cy="3877815"/>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tabLst>
                <a:tab pos="457200" algn="l"/>
              </a:tabLst>
            </a:pPr>
            <a:r>
              <a:rPr lang="en-US" sz="2200" dirty="0" smtClean="0"/>
              <a:t>Communism could be contained in Southeast Asia, as it had been in Korea and Europe following WWII.</a:t>
            </a:r>
          </a:p>
          <a:p>
            <a:pPr>
              <a:tabLst>
                <a:tab pos="457200" algn="l"/>
              </a:tabLst>
            </a:pPr>
            <a:r>
              <a:rPr lang="en-US" sz="2200" dirty="0" smtClean="0"/>
              <a:t>If we didn’t stop communism in Vietnam it would spread throughout Asia. (domino theory)</a:t>
            </a:r>
          </a:p>
          <a:p>
            <a:pPr>
              <a:tabLst>
                <a:tab pos="457200" algn="l"/>
              </a:tabLst>
            </a:pPr>
            <a:r>
              <a:rPr lang="en-US" sz="2200" dirty="0" smtClean="0"/>
              <a:t>Our allies would support us.</a:t>
            </a:r>
          </a:p>
          <a:p>
            <a:pPr>
              <a:tabLst>
                <a:tab pos="457200" algn="l"/>
              </a:tabLst>
            </a:pPr>
            <a:r>
              <a:rPr lang="en-US" sz="2200" dirty="0" smtClean="0"/>
              <a:t>American people would</a:t>
            </a:r>
          </a:p>
          <a:p>
            <a:pPr marL="400050" indent="0">
              <a:buNone/>
              <a:tabLst>
                <a:tab pos="457200" algn="l"/>
              </a:tabLst>
            </a:pPr>
            <a:r>
              <a:rPr lang="en-US" sz="2200" dirty="0" smtClean="0"/>
              <a:t>support ongoing</a:t>
            </a:r>
          </a:p>
          <a:p>
            <a:pPr marL="400050" indent="0">
              <a:buNone/>
              <a:tabLst>
                <a:tab pos="457200" algn="l"/>
              </a:tabLst>
            </a:pPr>
            <a:r>
              <a:rPr lang="en-US" sz="2200" dirty="0" smtClean="0"/>
              <a:t>involvement.</a:t>
            </a:r>
          </a:p>
          <a:p>
            <a:pPr marL="1370013" lvl="2" indent="-455613">
              <a:buFont typeface="+mj-lt"/>
              <a:buAutoNum type="romanLcPeriod"/>
              <a:tabLst>
                <a:tab pos="457200" algn="l"/>
              </a:tabLst>
            </a:pPr>
            <a:endParaRPr lang="en-US" sz="2200" dirty="0" smtClean="0"/>
          </a:p>
          <a:p>
            <a:pPr marL="815022" lvl="2" indent="0">
              <a:buFont typeface="Wingdings" pitchFamily="2" charset="2"/>
              <a:buNone/>
              <a:tabLst>
                <a:tab pos="457200" algn="l"/>
              </a:tabLst>
            </a:pPr>
            <a:r>
              <a:rPr lang="en-US" sz="2200" dirty="0" smtClean="0"/>
              <a:t>	</a:t>
            </a:r>
          </a:p>
        </p:txBody>
      </p:sp>
      <p:sp>
        <p:nvSpPr>
          <p:cNvPr id="5" name="Slide Number Placeholder 4"/>
          <p:cNvSpPr>
            <a:spLocks noGrp="1"/>
          </p:cNvSpPr>
          <p:nvPr>
            <p:ph type="sldNum" sz="quarter" idx="12"/>
          </p:nvPr>
        </p:nvSpPr>
        <p:spPr/>
        <p:txBody>
          <a:bodyPr/>
          <a:lstStyle/>
          <a:p>
            <a:fld id="{F36DD0FD-55B0-48C4-8AF2-8A69533EDFC3}" type="slidenum">
              <a:rPr lang="en-US" smtClean="0"/>
              <a:pPr/>
              <a:t>12</a:t>
            </a:fld>
            <a:endParaRPr lang="en-US" dirty="0"/>
          </a:p>
        </p:txBody>
      </p:sp>
      <p:sp>
        <p:nvSpPr>
          <p:cNvPr id="18" name="Rectangle 13"/>
          <p:cNvSpPr>
            <a:spLocks noChangeArrowheads="1"/>
          </p:cNvSpPr>
          <p:nvPr/>
        </p:nvSpPr>
        <p:spPr bwMode="auto">
          <a:xfrm rot="16200000">
            <a:off x="5869443" y="3576637"/>
            <a:ext cx="2066925" cy="3905249"/>
          </a:xfrm>
          <a:prstGeom prst="rect">
            <a:avLst/>
          </a:prstGeom>
          <a:solidFill>
            <a:schemeClr val="accent1">
              <a:lumMod val="40000"/>
              <a:lumOff val="60000"/>
            </a:schemeClr>
          </a:solidFill>
          <a:ln w="12700" algn="in">
            <a:solidFill>
              <a:schemeClr val="accent1"/>
            </a:solidFill>
            <a:miter lim="800000"/>
            <a:headEnd/>
            <a:tailEnd/>
          </a:ln>
          <a:effectLst/>
          <a:extLst/>
        </p:spPr>
        <p:txBody>
          <a:bodyPr vert="horz" wrap="square" lIns="36576" tIns="36576" rIns="36576" bIns="36576" numCol="1" anchor="t" anchorCtr="0" compatLnSpc="1">
            <a:prstTxWarp prst="textNoShape">
              <a:avLst/>
            </a:prstTxWarp>
          </a:bodyPr>
          <a:lstStyle/>
          <a:p>
            <a:endParaRPr lang="en-US" dirty="0"/>
          </a:p>
        </p:txBody>
      </p:sp>
      <p:sp>
        <p:nvSpPr>
          <p:cNvPr id="19" name="Text Box 14"/>
          <p:cNvSpPr txBox="1">
            <a:spLocks noChangeArrowheads="1"/>
          </p:cNvSpPr>
          <p:nvPr/>
        </p:nvSpPr>
        <p:spPr bwMode="auto">
          <a:xfrm rot="20377041">
            <a:off x="5411788" y="4141987"/>
            <a:ext cx="1042987" cy="932083"/>
          </a:xfrm>
          <a:prstGeom prst="rect">
            <a:avLst/>
          </a:prstGeom>
          <a:solidFill>
            <a:schemeClr val="accent1"/>
          </a:solidFill>
          <a:ln w="38100" algn="in">
            <a:pattFill prst="solidDmnd">
              <a:fgClr>
                <a:srgbClr val="000000"/>
              </a:fgClr>
              <a:bgClr>
                <a:srgbClr val="FFFFFF"/>
              </a:bgClr>
            </a:pattFill>
            <a:miter lim="800000"/>
            <a:headEnd/>
            <a:tailEnd/>
          </a:ln>
          <a:effectLs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rgbClr val="000000"/>
                </a:solidFill>
                <a:effectLst/>
                <a:latin typeface="Playbill" pitchFamily="82" charset="0"/>
                <a:cs typeface="Arial" pitchFamily="34" charset="0"/>
              </a:rPr>
              <a:t>The domino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rgbClr val="000000"/>
                </a:solidFill>
                <a:effectLst/>
                <a:latin typeface="Playbill" pitchFamily="82" charset="0"/>
                <a:cs typeface="Arial" pitchFamily="34" charset="0"/>
              </a:rPr>
              <a:t>theory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Text Box 15"/>
          <p:cNvSpPr txBox="1">
            <a:spLocks noChangeArrowheads="1"/>
          </p:cNvSpPr>
          <p:nvPr/>
        </p:nvSpPr>
        <p:spPr bwMode="auto">
          <a:xfrm rot="18369102">
            <a:off x="5011359" y="5630344"/>
            <a:ext cx="1103312" cy="285750"/>
          </a:xfrm>
          <a:prstGeom prst="rect">
            <a:avLst/>
          </a:prstGeom>
          <a:solidFill>
            <a:schemeClr val="accent1">
              <a:lumMod val="75000"/>
            </a:schemeClr>
          </a:solidFill>
          <a:ln w="9525" algn="in">
            <a:solidFill>
              <a:schemeClr val="tx2"/>
            </a:solidFill>
            <a:miter lim="800000"/>
            <a:headEnd/>
            <a:tailEnd/>
          </a:ln>
          <a:effectLs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cs typeface="Arial" pitchFamily="34" charset="0"/>
              </a:rPr>
              <a:t>VIETNAM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Text Box 16"/>
          <p:cNvSpPr txBox="1">
            <a:spLocks noChangeArrowheads="1"/>
          </p:cNvSpPr>
          <p:nvPr/>
        </p:nvSpPr>
        <p:spPr bwMode="auto">
          <a:xfrm rot="17911603">
            <a:off x="5380831" y="5614373"/>
            <a:ext cx="1104900" cy="284162"/>
          </a:xfrm>
          <a:prstGeom prst="rect">
            <a:avLst/>
          </a:prstGeom>
          <a:solidFill>
            <a:schemeClr val="accent1">
              <a:lumMod val="75000"/>
            </a:schemeClr>
          </a:solidFill>
          <a:ln w="9525" algn="in">
            <a:solidFill>
              <a:schemeClr val="tx2"/>
            </a:solidFill>
            <a:miter lim="800000"/>
            <a:headEnd/>
            <a:tailEnd/>
          </a:ln>
          <a:effectLs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cs typeface="Arial" pitchFamily="34" charset="0"/>
              </a:rPr>
              <a:t>KOREA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Text Box 17"/>
          <p:cNvSpPr txBox="1">
            <a:spLocks noChangeArrowheads="1"/>
          </p:cNvSpPr>
          <p:nvPr/>
        </p:nvSpPr>
        <p:spPr bwMode="auto">
          <a:xfrm rot="17489491">
            <a:off x="5762626" y="5612185"/>
            <a:ext cx="1103312" cy="284163"/>
          </a:xfrm>
          <a:prstGeom prst="rect">
            <a:avLst/>
          </a:prstGeom>
          <a:solidFill>
            <a:schemeClr val="accent1">
              <a:lumMod val="75000"/>
            </a:schemeClr>
          </a:solidFill>
          <a:ln w="9525" algn="in">
            <a:solidFill>
              <a:schemeClr val="tx2"/>
            </a:solidFill>
            <a:miter lim="800000"/>
            <a:headEnd/>
            <a:tailEnd/>
          </a:ln>
          <a:effectLs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cs typeface="Arial" pitchFamily="34" charset="0"/>
              </a:rPr>
              <a:t>PHILLIPINES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Text Box 18"/>
          <p:cNvSpPr txBox="1">
            <a:spLocks noChangeArrowheads="1"/>
          </p:cNvSpPr>
          <p:nvPr/>
        </p:nvSpPr>
        <p:spPr bwMode="auto">
          <a:xfrm rot="17101413">
            <a:off x="6142832" y="5608410"/>
            <a:ext cx="1104900" cy="284163"/>
          </a:xfrm>
          <a:prstGeom prst="rect">
            <a:avLst/>
          </a:prstGeom>
          <a:solidFill>
            <a:schemeClr val="accent1">
              <a:lumMod val="75000"/>
            </a:schemeClr>
          </a:solidFill>
          <a:ln w="9525" algn="in">
            <a:solidFill>
              <a:schemeClr val="tx2"/>
            </a:solidFill>
            <a:miter lim="800000"/>
            <a:headEnd/>
            <a:tailEnd/>
          </a:ln>
          <a:effectLs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cs typeface="Arial" pitchFamily="34" charset="0"/>
              </a:rPr>
              <a:t>LAOS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Text Box 19"/>
          <p:cNvSpPr txBox="1">
            <a:spLocks noChangeArrowheads="1"/>
          </p:cNvSpPr>
          <p:nvPr/>
        </p:nvSpPr>
        <p:spPr bwMode="auto">
          <a:xfrm rot="16931700">
            <a:off x="6524626" y="5613579"/>
            <a:ext cx="1103312" cy="284163"/>
          </a:xfrm>
          <a:prstGeom prst="rect">
            <a:avLst/>
          </a:prstGeom>
          <a:solidFill>
            <a:schemeClr val="accent1">
              <a:lumMod val="75000"/>
            </a:schemeClr>
          </a:solidFill>
          <a:ln w="9525" algn="in">
            <a:solidFill>
              <a:schemeClr val="tx2"/>
            </a:solidFill>
            <a:miter lim="800000"/>
            <a:headEnd/>
            <a:tailEnd/>
          </a:ln>
          <a:effectLs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cs typeface="Arial" pitchFamily="34" charset="0"/>
              </a:rPr>
              <a:t>CAMBODIA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Text Box 20"/>
          <p:cNvSpPr txBox="1">
            <a:spLocks noChangeArrowheads="1"/>
          </p:cNvSpPr>
          <p:nvPr/>
        </p:nvSpPr>
        <p:spPr bwMode="auto">
          <a:xfrm rot="16755630">
            <a:off x="6905625" y="5607618"/>
            <a:ext cx="1104900" cy="285750"/>
          </a:xfrm>
          <a:prstGeom prst="rect">
            <a:avLst/>
          </a:prstGeom>
          <a:solidFill>
            <a:schemeClr val="accent1">
              <a:lumMod val="75000"/>
            </a:schemeClr>
          </a:solidFill>
          <a:ln w="9525" algn="in">
            <a:solidFill>
              <a:schemeClr val="tx2"/>
            </a:solidFill>
            <a:miter lim="800000"/>
            <a:headEnd/>
            <a:tailEnd/>
          </a:ln>
          <a:effectLs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cs typeface="Arial" pitchFamily="34" charset="0"/>
              </a:rPr>
              <a:t>THAILAND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Text Box 21"/>
          <p:cNvSpPr txBox="1">
            <a:spLocks noChangeArrowheads="1"/>
          </p:cNvSpPr>
          <p:nvPr/>
        </p:nvSpPr>
        <p:spPr bwMode="auto">
          <a:xfrm rot="16200000">
            <a:off x="7299441" y="5609997"/>
            <a:ext cx="1104900" cy="284163"/>
          </a:xfrm>
          <a:prstGeom prst="rect">
            <a:avLst/>
          </a:prstGeom>
          <a:solidFill>
            <a:schemeClr val="accent1">
              <a:lumMod val="75000"/>
            </a:schemeClr>
          </a:solidFill>
          <a:ln w="9525" algn="in">
            <a:solidFill>
              <a:schemeClr val="tx2"/>
            </a:solidFill>
            <a:miter lim="800000"/>
            <a:headEnd/>
            <a:tailEnd/>
          </a:ln>
          <a:effectLs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cs typeface="Arial" pitchFamily="34" charset="0"/>
              </a:rPr>
              <a:t>MALAYA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Text Box 22"/>
          <p:cNvSpPr txBox="1">
            <a:spLocks noChangeArrowheads="1"/>
          </p:cNvSpPr>
          <p:nvPr/>
        </p:nvSpPr>
        <p:spPr bwMode="auto">
          <a:xfrm rot="16200000">
            <a:off x="7667625" y="5613579"/>
            <a:ext cx="1103313" cy="284163"/>
          </a:xfrm>
          <a:prstGeom prst="rect">
            <a:avLst/>
          </a:prstGeom>
          <a:solidFill>
            <a:schemeClr val="accent1">
              <a:lumMod val="75000"/>
            </a:schemeClr>
          </a:solidFill>
          <a:ln w="9525" algn="in">
            <a:solidFill>
              <a:schemeClr val="tx2"/>
            </a:solidFill>
            <a:miter lim="800000"/>
            <a:headEnd/>
            <a:tailEnd/>
          </a:ln>
          <a:effectLs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cs typeface="Arial" pitchFamily="34" charset="0"/>
              </a:rPr>
              <a:t>INDONESIA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Text Box 23"/>
          <p:cNvSpPr txBox="1">
            <a:spLocks noChangeArrowheads="1"/>
          </p:cNvSpPr>
          <p:nvPr/>
        </p:nvSpPr>
        <p:spPr bwMode="auto">
          <a:xfrm rot="16200000">
            <a:off x="8045496" y="5608411"/>
            <a:ext cx="1103313" cy="285750"/>
          </a:xfrm>
          <a:prstGeom prst="rect">
            <a:avLst/>
          </a:prstGeom>
          <a:solidFill>
            <a:schemeClr val="accent1">
              <a:lumMod val="75000"/>
            </a:schemeClr>
          </a:solidFill>
          <a:ln w="9525" algn="in">
            <a:solidFill>
              <a:schemeClr val="tx2"/>
            </a:solidFill>
            <a:miter lim="800000"/>
            <a:headEnd/>
            <a:tailEnd/>
          </a:ln>
          <a:effectLs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cs typeface="Arial" pitchFamily="34" charset="0"/>
              </a:rPr>
              <a:t>BURMA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25" name="Straight Connector 1024"/>
          <p:cNvCxnSpPr/>
          <p:nvPr/>
        </p:nvCxnSpPr>
        <p:spPr>
          <a:xfrm>
            <a:off x="5323287" y="6310038"/>
            <a:ext cx="341948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2658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6DD0FD-55B0-48C4-8AF2-8A69533EDFC3}" type="slidenum">
              <a:rPr lang="en-US" smtClean="0"/>
              <a:pPr/>
              <a:t>13</a:t>
            </a:fld>
            <a:endParaRPr lang="en-US" dirty="0"/>
          </a:p>
        </p:txBody>
      </p:sp>
      <p:sp>
        <p:nvSpPr>
          <p:cNvPr id="3" name="Title 2"/>
          <p:cNvSpPr>
            <a:spLocks noGrp="1"/>
          </p:cNvSpPr>
          <p:nvPr>
            <p:ph type="title"/>
          </p:nvPr>
        </p:nvSpPr>
        <p:spPr>
          <a:xfrm>
            <a:off x="609600" y="570156"/>
            <a:ext cx="8001000" cy="1054250"/>
          </a:xfrm>
        </p:spPr>
        <p:txBody>
          <a:bodyPr/>
          <a:lstStyle/>
          <a:p>
            <a:r>
              <a:rPr lang="en-US" dirty="0" smtClean="0"/>
              <a:t>Vietnam &amp; US Events</a:t>
            </a:r>
            <a:endParaRPr lang="en-US" dirty="0"/>
          </a:p>
        </p:txBody>
      </p:sp>
      <p:sp>
        <p:nvSpPr>
          <p:cNvPr id="6" name="Content Placeholder 5"/>
          <p:cNvSpPr>
            <a:spLocks noGrp="1"/>
          </p:cNvSpPr>
          <p:nvPr>
            <p:ph sz="quarter" idx="13"/>
          </p:nvPr>
        </p:nvSpPr>
        <p:spPr>
          <a:xfrm>
            <a:off x="685800" y="2240280"/>
            <a:ext cx="3962400" cy="4541520"/>
          </a:xfrm>
        </p:spPr>
        <p:txBody>
          <a:bodyPr>
            <a:normAutofit/>
          </a:bodyPr>
          <a:lstStyle/>
          <a:p>
            <a:pPr marL="0" lvl="1" indent="0">
              <a:buNone/>
            </a:pPr>
            <a:r>
              <a:rPr lang="en-US" sz="2400" dirty="0" smtClean="0">
                <a:solidFill>
                  <a:schemeClr val="accent1"/>
                </a:solidFill>
              </a:rPr>
              <a:t>1955 </a:t>
            </a:r>
          </a:p>
          <a:p>
            <a:pPr marL="342900" lvl="1" indent="-342900"/>
            <a:r>
              <a:rPr lang="en-US" dirty="0" smtClean="0"/>
              <a:t>Republic of Vietnam established</a:t>
            </a:r>
          </a:p>
          <a:p>
            <a:pPr marL="342900" lvl="1" indent="-342900"/>
            <a:endParaRPr lang="en-US" dirty="0"/>
          </a:p>
          <a:p>
            <a:pPr marL="0" lvl="1" indent="0">
              <a:buNone/>
            </a:pPr>
            <a:r>
              <a:rPr lang="en-US" dirty="0" smtClean="0">
                <a:solidFill>
                  <a:schemeClr val="accent1"/>
                </a:solidFill>
              </a:rPr>
              <a:t>1956</a:t>
            </a:r>
          </a:p>
          <a:p>
            <a:pPr marL="342900" lvl="1" indent="-342900"/>
            <a:r>
              <a:rPr lang="en-US" dirty="0" smtClean="0"/>
              <a:t>President Diem cancels elections</a:t>
            </a:r>
            <a:endParaRPr lang="en-US" dirty="0"/>
          </a:p>
          <a:p>
            <a:pPr marL="0" lvl="1" indent="0">
              <a:buNone/>
            </a:pPr>
            <a:endParaRPr lang="en-US" dirty="0"/>
          </a:p>
          <a:p>
            <a:pPr marL="0" lvl="1" indent="0">
              <a:buNone/>
            </a:pPr>
            <a:r>
              <a:rPr lang="en-US" dirty="0" smtClean="0">
                <a:solidFill>
                  <a:schemeClr val="accent1"/>
                </a:solidFill>
              </a:rPr>
              <a:t>1957</a:t>
            </a:r>
            <a:endParaRPr lang="en-US" dirty="0">
              <a:solidFill>
                <a:schemeClr val="accent1"/>
              </a:solidFill>
            </a:endParaRPr>
          </a:p>
          <a:p>
            <a:pPr marL="342900" lvl="1" indent="-342900"/>
            <a:r>
              <a:rPr lang="en-US" dirty="0" smtClean="0"/>
              <a:t>Communist Forces enter South Vietnam</a:t>
            </a:r>
            <a:endParaRPr lang="en-US" dirty="0"/>
          </a:p>
        </p:txBody>
      </p:sp>
      <p:sp>
        <p:nvSpPr>
          <p:cNvPr id="7" name="Content Placeholder 6"/>
          <p:cNvSpPr>
            <a:spLocks noGrp="1"/>
          </p:cNvSpPr>
          <p:nvPr>
            <p:ph sz="quarter" idx="14"/>
          </p:nvPr>
        </p:nvSpPr>
        <p:spPr>
          <a:xfrm>
            <a:off x="4645150" y="2240280"/>
            <a:ext cx="4346450" cy="4541520"/>
          </a:xfrm>
        </p:spPr>
        <p:txBody>
          <a:bodyPr>
            <a:normAutofit/>
          </a:bodyPr>
          <a:lstStyle/>
          <a:p>
            <a:pPr marL="365125" lvl="1" indent="-365125"/>
            <a:endParaRPr lang="en-US" dirty="0" smtClean="0"/>
          </a:p>
          <a:p>
            <a:pPr marL="365125" lvl="1" indent="-365125"/>
            <a:r>
              <a:rPr lang="en-US" dirty="0" smtClean="0"/>
              <a:t>Montgomery Bus Boycott (Rosa Parks)</a:t>
            </a:r>
          </a:p>
          <a:p>
            <a:pPr marL="365125" lvl="1" indent="-365125"/>
            <a:endParaRPr lang="en-US" dirty="0"/>
          </a:p>
          <a:p>
            <a:pPr marL="365125" lvl="1" indent="-365125"/>
            <a:endParaRPr lang="en-US" dirty="0" smtClean="0"/>
          </a:p>
          <a:p>
            <a:pPr marL="365125" lvl="1" indent="-365125"/>
            <a:r>
              <a:rPr lang="en-US" dirty="0" smtClean="0"/>
              <a:t>Eisenhauer elected President</a:t>
            </a:r>
          </a:p>
          <a:p>
            <a:pPr marL="365125" lvl="1" indent="-365125"/>
            <a:endParaRPr lang="en-US" dirty="0"/>
          </a:p>
          <a:p>
            <a:pPr marL="365125" lvl="1" indent="-365125"/>
            <a:endParaRPr lang="en-US" dirty="0" smtClean="0"/>
          </a:p>
          <a:p>
            <a:pPr marL="365125" lvl="1" indent="-365125"/>
            <a:endParaRPr lang="en-US" dirty="0" smtClean="0"/>
          </a:p>
          <a:p>
            <a:pPr marL="365125" lvl="1" indent="-365125"/>
            <a:r>
              <a:rPr lang="en-US" dirty="0" smtClean="0"/>
              <a:t>Sputnik Satellite launched</a:t>
            </a:r>
            <a:endParaRPr lang="en-US" dirty="0"/>
          </a:p>
        </p:txBody>
      </p:sp>
    </p:spTree>
    <p:extLst>
      <p:ext uri="{BB962C8B-B14F-4D97-AF65-F5344CB8AC3E}">
        <p14:creationId xmlns:p14="http://schemas.microsoft.com/office/powerpoint/2010/main" val="30204953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6DD0FD-55B0-48C4-8AF2-8A69533EDFC3}" type="slidenum">
              <a:rPr lang="en-US" smtClean="0"/>
              <a:pPr/>
              <a:t>14</a:t>
            </a:fld>
            <a:endParaRPr lang="en-US" dirty="0"/>
          </a:p>
        </p:txBody>
      </p:sp>
      <p:sp>
        <p:nvSpPr>
          <p:cNvPr id="3" name="Title 2"/>
          <p:cNvSpPr>
            <a:spLocks noGrp="1"/>
          </p:cNvSpPr>
          <p:nvPr>
            <p:ph type="title"/>
          </p:nvPr>
        </p:nvSpPr>
        <p:spPr>
          <a:xfrm>
            <a:off x="609600" y="570156"/>
            <a:ext cx="8001000" cy="1054250"/>
          </a:xfrm>
        </p:spPr>
        <p:txBody>
          <a:bodyPr/>
          <a:lstStyle/>
          <a:p>
            <a:r>
              <a:rPr lang="en-US" dirty="0" smtClean="0"/>
              <a:t>Vietnam &amp; US Events</a:t>
            </a:r>
            <a:endParaRPr lang="en-US" dirty="0"/>
          </a:p>
        </p:txBody>
      </p:sp>
      <p:sp>
        <p:nvSpPr>
          <p:cNvPr id="6" name="Content Placeholder 5"/>
          <p:cNvSpPr>
            <a:spLocks noGrp="1"/>
          </p:cNvSpPr>
          <p:nvPr>
            <p:ph sz="quarter" idx="13"/>
          </p:nvPr>
        </p:nvSpPr>
        <p:spPr>
          <a:xfrm>
            <a:off x="685800" y="2240280"/>
            <a:ext cx="3962400" cy="4541520"/>
          </a:xfrm>
        </p:spPr>
        <p:txBody>
          <a:bodyPr>
            <a:normAutofit/>
          </a:bodyPr>
          <a:lstStyle/>
          <a:p>
            <a:pPr marL="0" lvl="1" indent="0">
              <a:buNone/>
            </a:pPr>
            <a:r>
              <a:rPr lang="en-US" sz="2400" dirty="0" smtClean="0">
                <a:solidFill>
                  <a:schemeClr val="accent1"/>
                </a:solidFill>
              </a:rPr>
              <a:t>1958 </a:t>
            </a:r>
          </a:p>
          <a:p>
            <a:pPr marL="342900" lvl="1" indent="-342900"/>
            <a:r>
              <a:rPr lang="en-US" dirty="0" smtClean="0"/>
              <a:t>US Military Advisor sent to Vietnam</a:t>
            </a:r>
          </a:p>
        </p:txBody>
      </p:sp>
      <p:sp>
        <p:nvSpPr>
          <p:cNvPr id="7" name="Content Placeholder 6"/>
          <p:cNvSpPr>
            <a:spLocks noGrp="1"/>
          </p:cNvSpPr>
          <p:nvPr>
            <p:ph sz="quarter" idx="14"/>
          </p:nvPr>
        </p:nvSpPr>
        <p:spPr>
          <a:xfrm>
            <a:off x="4645150" y="2240280"/>
            <a:ext cx="4346450" cy="4541520"/>
          </a:xfrm>
        </p:spPr>
        <p:txBody>
          <a:bodyPr>
            <a:normAutofit/>
          </a:bodyPr>
          <a:lstStyle/>
          <a:p>
            <a:pPr marL="365125" lvl="1" indent="-365125"/>
            <a:endParaRPr lang="en-US" dirty="0" smtClean="0"/>
          </a:p>
          <a:p>
            <a:pPr marL="365125" lvl="1" indent="-365125"/>
            <a:r>
              <a:rPr lang="en-US" dirty="0" smtClean="0"/>
              <a:t>Hula Hoop makes it debut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603661"/>
            <a:ext cx="3766102" cy="2975102"/>
          </a:xfrm>
          <a:prstGeom prst="rect">
            <a:avLst/>
          </a:prstGeom>
          <a:ln w="12700" cap="sq">
            <a:solidFill>
              <a:schemeClr val="tx2"/>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026764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6DD0FD-55B0-48C4-8AF2-8A69533EDFC3}" type="slidenum">
              <a:rPr lang="en-US" smtClean="0"/>
              <a:pPr/>
              <a:t>15</a:t>
            </a:fld>
            <a:endParaRPr lang="en-US" dirty="0"/>
          </a:p>
        </p:txBody>
      </p:sp>
      <p:sp>
        <p:nvSpPr>
          <p:cNvPr id="3" name="Title 2"/>
          <p:cNvSpPr>
            <a:spLocks noGrp="1"/>
          </p:cNvSpPr>
          <p:nvPr>
            <p:ph type="title"/>
          </p:nvPr>
        </p:nvSpPr>
        <p:spPr>
          <a:xfrm>
            <a:off x="609600" y="570156"/>
            <a:ext cx="8001000" cy="1054250"/>
          </a:xfrm>
        </p:spPr>
        <p:txBody>
          <a:bodyPr/>
          <a:lstStyle/>
          <a:p>
            <a:r>
              <a:rPr lang="en-US" dirty="0" smtClean="0"/>
              <a:t>Vietnam &amp; US Events</a:t>
            </a:r>
            <a:endParaRPr lang="en-US" dirty="0"/>
          </a:p>
        </p:txBody>
      </p:sp>
      <p:sp>
        <p:nvSpPr>
          <p:cNvPr id="6" name="Content Placeholder 5"/>
          <p:cNvSpPr>
            <a:spLocks noGrp="1"/>
          </p:cNvSpPr>
          <p:nvPr>
            <p:ph sz="quarter" idx="13"/>
          </p:nvPr>
        </p:nvSpPr>
        <p:spPr>
          <a:xfrm>
            <a:off x="685800" y="2240280"/>
            <a:ext cx="3962400" cy="4541520"/>
          </a:xfrm>
        </p:spPr>
        <p:txBody>
          <a:bodyPr>
            <a:normAutofit/>
          </a:bodyPr>
          <a:lstStyle/>
          <a:p>
            <a:pPr marL="0" lvl="1" indent="0">
              <a:buNone/>
            </a:pPr>
            <a:r>
              <a:rPr lang="en-US" sz="2400" dirty="0" smtClean="0">
                <a:solidFill>
                  <a:schemeClr val="accent1"/>
                </a:solidFill>
              </a:rPr>
              <a:t>1959 </a:t>
            </a:r>
          </a:p>
          <a:p>
            <a:pPr marL="342900" lvl="1" indent="-342900"/>
            <a:r>
              <a:rPr lang="en-US" dirty="0" smtClean="0"/>
              <a:t>North Vietnamese infiltration of Vietnam</a:t>
            </a:r>
          </a:p>
          <a:p>
            <a:pPr marL="342900" lvl="1" indent="-342900"/>
            <a:r>
              <a:rPr lang="en-US" dirty="0" smtClean="0"/>
              <a:t>1</a:t>
            </a:r>
            <a:r>
              <a:rPr lang="en-US" baseline="30000" dirty="0" smtClean="0"/>
              <a:t>st</a:t>
            </a:r>
            <a:r>
              <a:rPr lang="en-US" dirty="0" smtClean="0"/>
              <a:t> American casualty</a:t>
            </a:r>
          </a:p>
          <a:p>
            <a:pPr marL="342900" lvl="1" indent="-342900"/>
            <a:endParaRPr lang="en-US" dirty="0"/>
          </a:p>
          <a:p>
            <a:pPr marL="0" lvl="1" indent="0">
              <a:buNone/>
            </a:pPr>
            <a:r>
              <a:rPr lang="en-US" sz="2400" dirty="0" smtClean="0">
                <a:solidFill>
                  <a:schemeClr val="accent1"/>
                </a:solidFill>
              </a:rPr>
              <a:t>1961</a:t>
            </a:r>
            <a:endParaRPr lang="en-US" sz="2400" dirty="0">
              <a:solidFill>
                <a:schemeClr val="accent1"/>
              </a:solidFill>
            </a:endParaRPr>
          </a:p>
          <a:p>
            <a:pPr marL="342900" lvl="1" indent="-342900"/>
            <a:r>
              <a:rPr lang="en-US" dirty="0" smtClean="0"/>
              <a:t>Green Beret in Vietnam</a:t>
            </a:r>
          </a:p>
          <a:p>
            <a:pPr marL="342900" lvl="1" indent="-342900"/>
            <a:endParaRPr lang="en-US" dirty="0"/>
          </a:p>
          <a:p>
            <a:pPr marL="342900" lvl="1" indent="-342900"/>
            <a:endParaRPr lang="en-US" dirty="0" smtClean="0"/>
          </a:p>
          <a:p>
            <a:pPr marL="0" lvl="1" indent="0">
              <a:buNone/>
            </a:pPr>
            <a:r>
              <a:rPr lang="en-US" sz="2400" dirty="0" smtClean="0">
                <a:solidFill>
                  <a:schemeClr val="accent1"/>
                </a:solidFill>
              </a:rPr>
              <a:t>1962</a:t>
            </a:r>
            <a:endParaRPr lang="en-US" sz="2400" dirty="0" smtClean="0"/>
          </a:p>
        </p:txBody>
      </p:sp>
      <p:sp>
        <p:nvSpPr>
          <p:cNvPr id="7" name="Content Placeholder 6"/>
          <p:cNvSpPr>
            <a:spLocks noGrp="1"/>
          </p:cNvSpPr>
          <p:nvPr>
            <p:ph sz="quarter" idx="14"/>
          </p:nvPr>
        </p:nvSpPr>
        <p:spPr>
          <a:xfrm>
            <a:off x="4645150" y="2240280"/>
            <a:ext cx="4346450" cy="4541520"/>
          </a:xfrm>
        </p:spPr>
        <p:txBody>
          <a:bodyPr>
            <a:normAutofit/>
          </a:bodyPr>
          <a:lstStyle/>
          <a:p>
            <a:pPr marL="365125" lvl="1" indent="-365125"/>
            <a:endParaRPr lang="en-US" dirty="0" smtClean="0"/>
          </a:p>
          <a:p>
            <a:pPr marL="365125" lvl="1" indent="-365125"/>
            <a:r>
              <a:rPr lang="en-US" dirty="0" smtClean="0"/>
              <a:t>Alaska and Hawaii statehood</a:t>
            </a:r>
          </a:p>
          <a:p>
            <a:pPr marL="365125" lvl="1" indent="-365125"/>
            <a:r>
              <a:rPr lang="en-US" dirty="0" smtClean="0"/>
              <a:t>Castro becomes Premier of Cuba</a:t>
            </a:r>
          </a:p>
          <a:p>
            <a:pPr marL="365125" lvl="1" indent="-365125"/>
            <a:endParaRPr lang="en-US" dirty="0"/>
          </a:p>
          <a:p>
            <a:pPr marL="365125" lvl="1" indent="-365125"/>
            <a:endParaRPr lang="en-US" dirty="0" smtClean="0"/>
          </a:p>
          <a:p>
            <a:pPr marL="365125" lvl="1" indent="-365125"/>
            <a:r>
              <a:rPr lang="en-US" dirty="0" smtClean="0"/>
              <a:t>Kennedy President</a:t>
            </a:r>
          </a:p>
          <a:p>
            <a:pPr marL="365125" lvl="1" indent="-365125"/>
            <a:r>
              <a:rPr lang="en-US" dirty="0" smtClean="0"/>
              <a:t>Berlin Wall</a:t>
            </a:r>
          </a:p>
          <a:p>
            <a:pPr marL="365125" lvl="1" indent="-365125"/>
            <a:endParaRPr lang="en-US" dirty="0"/>
          </a:p>
          <a:p>
            <a:pPr marL="365125" lvl="1" indent="-365125"/>
            <a:endParaRPr lang="en-US" dirty="0" smtClean="0"/>
          </a:p>
          <a:p>
            <a:pPr marL="365125" lvl="1" indent="-365125"/>
            <a:r>
              <a:rPr lang="en-US" dirty="0" smtClean="0"/>
              <a:t>Cuban Missile Crisis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932008"/>
            <a:ext cx="1176197" cy="1193928"/>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3048807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6DD0FD-55B0-48C4-8AF2-8A69533EDFC3}" type="slidenum">
              <a:rPr lang="en-US" smtClean="0"/>
              <a:pPr/>
              <a:t>16</a:t>
            </a:fld>
            <a:endParaRPr lang="en-US" dirty="0"/>
          </a:p>
        </p:txBody>
      </p:sp>
      <p:sp>
        <p:nvSpPr>
          <p:cNvPr id="3" name="Title 2"/>
          <p:cNvSpPr>
            <a:spLocks noGrp="1"/>
          </p:cNvSpPr>
          <p:nvPr>
            <p:ph type="title"/>
          </p:nvPr>
        </p:nvSpPr>
        <p:spPr>
          <a:xfrm>
            <a:off x="609600" y="570156"/>
            <a:ext cx="8001000" cy="1054250"/>
          </a:xfrm>
        </p:spPr>
        <p:txBody>
          <a:bodyPr/>
          <a:lstStyle/>
          <a:p>
            <a:r>
              <a:rPr lang="en-US" dirty="0" smtClean="0"/>
              <a:t>Vietnam &amp; US Events</a:t>
            </a:r>
            <a:endParaRPr lang="en-US" dirty="0"/>
          </a:p>
        </p:txBody>
      </p:sp>
      <p:sp>
        <p:nvSpPr>
          <p:cNvPr id="6" name="Content Placeholder 5"/>
          <p:cNvSpPr>
            <a:spLocks noGrp="1"/>
          </p:cNvSpPr>
          <p:nvPr>
            <p:ph sz="quarter" idx="13"/>
          </p:nvPr>
        </p:nvSpPr>
        <p:spPr>
          <a:xfrm>
            <a:off x="685800" y="2240280"/>
            <a:ext cx="3962400" cy="4541520"/>
          </a:xfrm>
        </p:spPr>
        <p:txBody>
          <a:bodyPr>
            <a:normAutofit/>
          </a:bodyPr>
          <a:lstStyle/>
          <a:p>
            <a:pPr marL="0" lvl="1" indent="0">
              <a:buNone/>
            </a:pPr>
            <a:r>
              <a:rPr lang="en-US" sz="2400" dirty="0" smtClean="0">
                <a:solidFill>
                  <a:schemeClr val="accent1"/>
                </a:solidFill>
              </a:rPr>
              <a:t>1963</a:t>
            </a:r>
            <a:endParaRPr lang="en-US" sz="2400" dirty="0">
              <a:solidFill>
                <a:schemeClr val="accent1"/>
              </a:solidFill>
            </a:endParaRPr>
          </a:p>
          <a:p>
            <a:pPr marL="342900" lvl="1" indent="-342900"/>
            <a:r>
              <a:rPr lang="en-US" dirty="0" smtClean="0"/>
              <a:t>Buddhist Monk burned himself</a:t>
            </a:r>
          </a:p>
          <a:p>
            <a:pPr marL="342900" lvl="1" indent="-342900"/>
            <a:r>
              <a:rPr lang="en-US" dirty="0" smtClean="0"/>
              <a:t>President Diem assassinated</a:t>
            </a:r>
          </a:p>
          <a:p>
            <a:pPr marL="0" lvl="1" indent="0">
              <a:buNone/>
            </a:pPr>
            <a:endParaRPr lang="en-US" dirty="0"/>
          </a:p>
          <a:p>
            <a:pPr marL="0" lvl="1" indent="0">
              <a:buNone/>
            </a:pPr>
            <a:endParaRPr lang="en-US" dirty="0" smtClean="0"/>
          </a:p>
          <a:p>
            <a:pPr marL="342900" lvl="1" indent="-342900"/>
            <a:endParaRPr lang="en-US" dirty="0" smtClean="0"/>
          </a:p>
        </p:txBody>
      </p:sp>
      <p:sp>
        <p:nvSpPr>
          <p:cNvPr id="7" name="Content Placeholder 6"/>
          <p:cNvSpPr>
            <a:spLocks noGrp="1"/>
          </p:cNvSpPr>
          <p:nvPr>
            <p:ph sz="quarter" idx="14"/>
          </p:nvPr>
        </p:nvSpPr>
        <p:spPr>
          <a:xfrm>
            <a:off x="4645150" y="2240280"/>
            <a:ext cx="4346450" cy="4541520"/>
          </a:xfrm>
        </p:spPr>
        <p:txBody>
          <a:bodyPr>
            <a:normAutofit/>
          </a:bodyPr>
          <a:lstStyle/>
          <a:p>
            <a:pPr marL="0" lvl="1" indent="0">
              <a:buNone/>
            </a:pPr>
            <a:endParaRPr lang="en-US" dirty="0" smtClean="0"/>
          </a:p>
          <a:p>
            <a:pPr marL="365125" lvl="1" indent="-365125"/>
            <a:r>
              <a:rPr lang="en-US" dirty="0" smtClean="0"/>
              <a:t>Dr. King “I Have a Dream”</a:t>
            </a:r>
          </a:p>
          <a:p>
            <a:pPr marL="365125" lvl="1" indent="-365125"/>
            <a:r>
              <a:rPr lang="en-US" dirty="0" smtClean="0"/>
              <a:t>President Kennedy Assassinated</a:t>
            </a:r>
          </a:p>
        </p:txBody>
      </p:sp>
      <p:pic>
        <p:nvPicPr>
          <p:cNvPr id="2" name="Picture 1" descr="1714_001.pdf - Adobe Reader"/>
          <p:cNvPicPr>
            <a:picLocks noChangeAspect="1"/>
          </p:cNvPicPr>
          <p:nvPr/>
        </p:nvPicPr>
        <p:blipFill rotWithShape="1">
          <a:blip r:embed="rId3">
            <a:extLst>
              <a:ext uri="{28A0092B-C50C-407E-A947-70E740481C1C}">
                <a14:useLocalDpi xmlns:a14="http://schemas.microsoft.com/office/drawing/2010/main" val="0"/>
              </a:ext>
            </a:extLst>
          </a:blip>
          <a:srcRect l="37239" t="35119" r="10579" b="20357"/>
          <a:stretch/>
        </p:blipFill>
        <p:spPr>
          <a:xfrm>
            <a:off x="1143000" y="4191000"/>
            <a:ext cx="2819400" cy="2553161"/>
          </a:xfrm>
          <a:prstGeom prst="rect">
            <a:avLst/>
          </a:prstGeom>
          <a:ln w="12700">
            <a:solidFill>
              <a:schemeClr val="tx2"/>
            </a:solidFill>
          </a:ln>
        </p:spPr>
      </p:pic>
    </p:spTree>
    <p:extLst>
      <p:ext uri="{BB962C8B-B14F-4D97-AF65-F5344CB8AC3E}">
        <p14:creationId xmlns:p14="http://schemas.microsoft.com/office/powerpoint/2010/main" val="8052943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6DD0FD-55B0-48C4-8AF2-8A69533EDFC3}" type="slidenum">
              <a:rPr lang="en-US" smtClean="0"/>
              <a:pPr/>
              <a:t>17</a:t>
            </a:fld>
            <a:endParaRPr lang="en-US" dirty="0"/>
          </a:p>
        </p:txBody>
      </p:sp>
      <p:sp>
        <p:nvSpPr>
          <p:cNvPr id="3" name="Title 2"/>
          <p:cNvSpPr>
            <a:spLocks noGrp="1"/>
          </p:cNvSpPr>
          <p:nvPr>
            <p:ph type="title"/>
          </p:nvPr>
        </p:nvSpPr>
        <p:spPr>
          <a:xfrm>
            <a:off x="609600" y="570156"/>
            <a:ext cx="8001000" cy="1054250"/>
          </a:xfrm>
        </p:spPr>
        <p:txBody>
          <a:bodyPr/>
          <a:lstStyle/>
          <a:p>
            <a:r>
              <a:rPr lang="en-US" dirty="0" smtClean="0"/>
              <a:t>Vietnam &amp; US Events</a:t>
            </a:r>
            <a:endParaRPr lang="en-US" dirty="0"/>
          </a:p>
        </p:txBody>
      </p:sp>
      <p:sp>
        <p:nvSpPr>
          <p:cNvPr id="6" name="Content Placeholder 5"/>
          <p:cNvSpPr>
            <a:spLocks noGrp="1"/>
          </p:cNvSpPr>
          <p:nvPr>
            <p:ph sz="quarter" idx="13"/>
          </p:nvPr>
        </p:nvSpPr>
        <p:spPr>
          <a:xfrm>
            <a:off x="685800" y="2240280"/>
            <a:ext cx="3962400" cy="4541520"/>
          </a:xfrm>
        </p:spPr>
        <p:txBody>
          <a:bodyPr>
            <a:normAutofit/>
          </a:bodyPr>
          <a:lstStyle/>
          <a:p>
            <a:pPr marL="0" lvl="1" indent="0">
              <a:buNone/>
            </a:pPr>
            <a:r>
              <a:rPr lang="en-US" sz="2400" dirty="0" smtClean="0">
                <a:solidFill>
                  <a:schemeClr val="accent1"/>
                </a:solidFill>
              </a:rPr>
              <a:t>1964</a:t>
            </a:r>
            <a:endParaRPr lang="en-US" sz="2400" dirty="0">
              <a:solidFill>
                <a:schemeClr val="accent1"/>
              </a:solidFill>
            </a:endParaRPr>
          </a:p>
          <a:p>
            <a:pPr marL="342900" lvl="1" indent="-342900"/>
            <a:r>
              <a:rPr lang="en-US" dirty="0" smtClean="0"/>
              <a:t>First POW in North Vietnam</a:t>
            </a:r>
          </a:p>
          <a:p>
            <a:pPr marL="0" lvl="1" indent="0">
              <a:buNone/>
            </a:pPr>
            <a:endParaRPr lang="en-US" dirty="0"/>
          </a:p>
          <a:p>
            <a:pPr marL="0" lvl="1" indent="0">
              <a:buNone/>
            </a:pPr>
            <a:endParaRPr lang="en-US" dirty="0" smtClean="0"/>
          </a:p>
          <a:p>
            <a:pPr marL="0" lvl="1" indent="0">
              <a:buNone/>
            </a:pPr>
            <a:endParaRPr lang="en-US" dirty="0"/>
          </a:p>
          <a:p>
            <a:pPr marL="342900" lvl="1" indent="-342900"/>
            <a:endParaRPr lang="en-US" dirty="0" smtClean="0"/>
          </a:p>
        </p:txBody>
      </p:sp>
      <p:sp>
        <p:nvSpPr>
          <p:cNvPr id="7" name="Content Placeholder 6"/>
          <p:cNvSpPr>
            <a:spLocks noGrp="1"/>
          </p:cNvSpPr>
          <p:nvPr>
            <p:ph sz="quarter" idx="14"/>
          </p:nvPr>
        </p:nvSpPr>
        <p:spPr>
          <a:xfrm>
            <a:off x="4645150" y="2240280"/>
            <a:ext cx="4346450" cy="4541520"/>
          </a:xfrm>
        </p:spPr>
        <p:txBody>
          <a:bodyPr>
            <a:normAutofit/>
          </a:bodyPr>
          <a:lstStyle/>
          <a:p>
            <a:pPr marL="0" lvl="1" indent="0">
              <a:buNone/>
            </a:pPr>
            <a:endParaRPr lang="en-US" dirty="0" smtClean="0"/>
          </a:p>
          <a:p>
            <a:pPr marL="365125" lvl="1" indent="-365125"/>
            <a:r>
              <a:rPr lang="en-US" dirty="0" smtClean="0"/>
              <a:t>US Civil Rights Act</a:t>
            </a:r>
          </a:p>
          <a:p>
            <a:pPr marL="365125" lvl="1" indent="-365125"/>
            <a:r>
              <a:rPr lang="en-US" dirty="0" smtClean="0"/>
              <a:t>Johnson elected President</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616779"/>
            <a:ext cx="2057400" cy="29140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2286000" y="3200400"/>
            <a:ext cx="1948543" cy="29470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689607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6DD0FD-55B0-48C4-8AF2-8A69533EDFC3}" type="slidenum">
              <a:rPr lang="en-US" smtClean="0"/>
              <a:pPr/>
              <a:t>18</a:t>
            </a:fld>
            <a:endParaRPr lang="en-US" dirty="0"/>
          </a:p>
        </p:txBody>
      </p:sp>
      <p:sp>
        <p:nvSpPr>
          <p:cNvPr id="3" name="Title 2"/>
          <p:cNvSpPr>
            <a:spLocks noGrp="1"/>
          </p:cNvSpPr>
          <p:nvPr>
            <p:ph type="title"/>
          </p:nvPr>
        </p:nvSpPr>
        <p:spPr>
          <a:xfrm>
            <a:off x="533400" y="570156"/>
            <a:ext cx="8077200" cy="1054250"/>
          </a:xfrm>
        </p:spPr>
        <p:txBody>
          <a:bodyPr/>
          <a:lstStyle/>
          <a:p>
            <a:r>
              <a:rPr lang="en-US" dirty="0"/>
              <a:t>Vietnam &amp; </a:t>
            </a:r>
            <a:r>
              <a:rPr lang="en-US" dirty="0" smtClean="0"/>
              <a:t>US Events</a:t>
            </a:r>
            <a:endParaRPr lang="en-US" dirty="0"/>
          </a:p>
        </p:txBody>
      </p:sp>
      <p:sp>
        <p:nvSpPr>
          <p:cNvPr id="6" name="Content Placeholder 5"/>
          <p:cNvSpPr>
            <a:spLocks noGrp="1"/>
          </p:cNvSpPr>
          <p:nvPr>
            <p:ph sz="quarter" idx="13"/>
          </p:nvPr>
        </p:nvSpPr>
        <p:spPr/>
        <p:txBody>
          <a:bodyPr/>
          <a:lstStyle/>
          <a:p>
            <a:pPr marL="0" lvl="1" indent="0">
              <a:buNone/>
            </a:pPr>
            <a:r>
              <a:rPr lang="en-US" sz="2400" dirty="0">
                <a:solidFill>
                  <a:schemeClr val="accent1"/>
                </a:solidFill>
              </a:rPr>
              <a:t>1965</a:t>
            </a:r>
            <a:endParaRPr lang="en-US" sz="2400" dirty="0" smtClean="0">
              <a:solidFill>
                <a:schemeClr val="accent1"/>
              </a:solidFill>
            </a:endParaRPr>
          </a:p>
          <a:p>
            <a:pPr marL="342900" lvl="1" indent="-342900"/>
            <a:r>
              <a:rPr lang="en-US" dirty="0" smtClean="0"/>
              <a:t>First US Combat </a:t>
            </a:r>
            <a:r>
              <a:rPr lang="en-US" dirty="0"/>
              <a:t>F</a:t>
            </a:r>
            <a:r>
              <a:rPr lang="en-US" dirty="0" smtClean="0"/>
              <a:t>orces</a:t>
            </a:r>
          </a:p>
          <a:p>
            <a:pPr marL="342900" lvl="1" indent="-342900"/>
            <a:r>
              <a:rPr lang="en-US" dirty="0" smtClean="0"/>
              <a:t>180,000 Troops in Country</a:t>
            </a:r>
            <a:endParaRPr lang="en-US" dirty="0"/>
          </a:p>
        </p:txBody>
      </p:sp>
      <p:sp>
        <p:nvSpPr>
          <p:cNvPr id="7" name="Content Placeholder 6"/>
          <p:cNvSpPr>
            <a:spLocks noGrp="1"/>
          </p:cNvSpPr>
          <p:nvPr>
            <p:ph sz="quarter" idx="14"/>
          </p:nvPr>
        </p:nvSpPr>
        <p:spPr/>
        <p:txBody>
          <a:bodyPr/>
          <a:lstStyle/>
          <a:p>
            <a:pPr marL="365125" lvl="1" indent="-365125"/>
            <a:endParaRPr lang="en-US" dirty="0" smtClean="0"/>
          </a:p>
          <a:p>
            <a:pPr marL="365125" lvl="1" indent="-365125"/>
            <a:r>
              <a:rPr lang="en-US" dirty="0" smtClean="0"/>
              <a:t>250,000 Protest </a:t>
            </a:r>
            <a:r>
              <a:rPr lang="en-US" dirty="0"/>
              <a:t>A</a:t>
            </a:r>
            <a:r>
              <a:rPr lang="en-US" dirty="0" smtClean="0"/>
              <a:t>gainst the War in Washington</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517926"/>
            <a:ext cx="2971800" cy="2857986"/>
          </a:xfrm>
          <a:prstGeom prst="rect">
            <a:avLst/>
          </a:prstGeom>
          <a:ln w="12700" cap="sq">
            <a:solidFill>
              <a:schemeClr val="tx2"/>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 name="Picture 1" descr="1701_001 (2).pdf - Adobe Reader"/>
          <p:cNvPicPr>
            <a:picLocks noChangeAspect="1"/>
          </p:cNvPicPr>
          <p:nvPr/>
        </p:nvPicPr>
        <p:blipFill rotWithShape="1">
          <a:blip r:embed="rId4">
            <a:extLst>
              <a:ext uri="{28A0092B-C50C-407E-A947-70E740481C1C}">
                <a14:useLocalDpi xmlns:a14="http://schemas.microsoft.com/office/drawing/2010/main" val="0"/>
              </a:ext>
            </a:extLst>
          </a:blip>
          <a:srcRect l="52261" t="30476" r="20848" b="32024"/>
          <a:stretch/>
        </p:blipFill>
        <p:spPr>
          <a:xfrm>
            <a:off x="1447800" y="3509761"/>
            <a:ext cx="2075760" cy="3055443"/>
          </a:xfrm>
          <a:prstGeom prst="rect">
            <a:avLst/>
          </a:prstGeom>
          <a:ln w="12700">
            <a:solidFill>
              <a:schemeClr val="tx2"/>
            </a:solidFill>
          </a:ln>
        </p:spPr>
      </p:pic>
    </p:spTree>
    <p:extLst>
      <p:ext uri="{BB962C8B-B14F-4D97-AF65-F5344CB8AC3E}">
        <p14:creationId xmlns:p14="http://schemas.microsoft.com/office/powerpoint/2010/main" val="100904451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6DD0FD-55B0-48C4-8AF2-8A69533EDFC3}" type="slidenum">
              <a:rPr lang="en-US" smtClean="0"/>
              <a:pPr/>
              <a:t>19</a:t>
            </a:fld>
            <a:endParaRPr lang="en-US" dirty="0"/>
          </a:p>
        </p:txBody>
      </p:sp>
      <p:sp>
        <p:nvSpPr>
          <p:cNvPr id="3" name="Title 2"/>
          <p:cNvSpPr>
            <a:spLocks noGrp="1"/>
          </p:cNvSpPr>
          <p:nvPr>
            <p:ph type="title"/>
          </p:nvPr>
        </p:nvSpPr>
        <p:spPr>
          <a:xfrm>
            <a:off x="609600" y="570156"/>
            <a:ext cx="8001000" cy="1054250"/>
          </a:xfrm>
        </p:spPr>
        <p:txBody>
          <a:bodyPr/>
          <a:lstStyle/>
          <a:p>
            <a:r>
              <a:rPr lang="en-US" dirty="0" smtClean="0"/>
              <a:t>Vietnam &amp; US Events</a:t>
            </a:r>
            <a:endParaRPr lang="en-US" dirty="0"/>
          </a:p>
        </p:txBody>
      </p:sp>
      <p:sp>
        <p:nvSpPr>
          <p:cNvPr id="6" name="Content Placeholder 5"/>
          <p:cNvSpPr>
            <a:spLocks noGrp="1"/>
          </p:cNvSpPr>
          <p:nvPr>
            <p:ph sz="quarter" idx="13"/>
          </p:nvPr>
        </p:nvSpPr>
        <p:spPr>
          <a:xfrm>
            <a:off x="685800" y="2240280"/>
            <a:ext cx="3962400" cy="4541520"/>
          </a:xfrm>
        </p:spPr>
        <p:txBody>
          <a:bodyPr>
            <a:normAutofit/>
          </a:bodyPr>
          <a:lstStyle/>
          <a:p>
            <a:pPr marL="0" lvl="1" indent="0">
              <a:buNone/>
            </a:pPr>
            <a:r>
              <a:rPr lang="en-US" sz="2400" dirty="0" smtClean="0">
                <a:solidFill>
                  <a:schemeClr val="accent1"/>
                </a:solidFill>
              </a:rPr>
              <a:t>1966 </a:t>
            </a:r>
          </a:p>
          <a:p>
            <a:pPr marL="342900" lvl="1" indent="-342900"/>
            <a:r>
              <a:rPr lang="en-US" dirty="0" smtClean="0"/>
              <a:t>US Troop </a:t>
            </a:r>
            <a:r>
              <a:rPr lang="en-US" dirty="0"/>
              <a:t>S</a:t>
            </a:r>
            <a:r>
              <a:rPr lang="en-US" dirty="0" smtClean="0"/>
              <a:t>trength 252,000</a:t>
            </a:r>
          </a:p>
          <a:p>
            <a:pPr marL="342900" lvl="1" indent="-342900"/>
            <a:endParaRPr lang="en-US" dirty="0"/>
          </a:p>
          <a:p>
            <a:pPr marL="0" lvl="1" indent="0">
              <a:buNone/>
            </a:pPr>
            <a:r>
              <a:rPr lang="en-US" dirty="0" smtClean="0">
                <a:solidFill>
                  <a:schemeClr val="accent1"/>
                </a:solidFill>
              </a:rPr>
              <a:t>1967</a:t>
            </a:r>
          </a:p>
          <a:p>
            <a:pPr marL="342900" lvl="1" indent="-342900"/>
            <a:r>
              <a:rPr lang="en-US" dirty="0"/>
              <a:t>US T</a:t>
            </a:r>
            <a:r>
              <a:rPr lang="en-US" dirty="0" smtClean="0"/>
              <a:t>roop </a:t>
            </a:r>
            <a:r>
              <a:rPr lang="en-US" dirty="0"/>
              <a:t>Strength 500,000</a:t>
            </a:r>
          </a:p>
          <a:p>
            <a:pPr marL="342900" lvl="1" indent="-342900"/>
            <a:r>
              <a:rPr lang="en-US" dirty="0"/>
              <a:t>US </a:t>
            </a:r>
            <a:r>
              <a:rPr lang="en-US" dirty="0" smtClean="0"/>
              <a:t>Casualties 15,000</a:t>
            </a:r>
          </a:p>
          <a:p>
            <a:pPr marL="342900" lvl="1" indent="-342900"/>
            <a:endParaRPr lang="en-US" dirty="0" smtClean="0"/>
          </a:p>
          <a:p>
            <a:pPr marL="0" lvl="1" indent="0">
              <a:buNone/>
            </a:pPr>
            <a:r>
              <a:rPr lang="en-US" dirty="0" smtClean="0">
                <a:solidFill>
                  <a:schemeClr val="accent1"/>
                </a:solidFill>
              </a:rPr>
              <a:t>1968</a:t>
            </a:r>
          </a:p>
          <a:p>
            <a:pPr marL="342900" lvl="1" indent="-342900"/>
            <a:r>
              <a:rPr lang="en-US" dirty="0" smtClean="0"/>
              <a:t>Tet Offensive</a:t>
            </a:r>
          </a:p>
          <a:p>
            <a:pPr marL="342900" lvl="1" indent="-342900"/>
            <a:r>
              <a:rPr lang="en-US" dirty="0" smtClean="0"/>
              <a:t>My Lai Massacre</a:t>
            </a:r>
          </a:p>
          <a:p>
            <a:pPr marL="342900" lvl="1" indent="-342900"/>
            <a:r>
              <a:rPr lang="en-US" dirty="0" smtClean="0"/>
              <a:t>US Casualties 30,000</a:t>
            </a:r>
          </a:p>
          <a:p>
            <a:pPr marL="0" lvl="1" indent="0">
              <a:buNone/>
            </a:pPr>
            <a:endParaRPr lang="en-US" dirty="0"/>
          </a:p>
        </p:txBody>
      </p:sp>
      <p:sp>
        <p:nvSpPr>
          <p:cNvPr id="7" name="Content Placeholder 6"/>
          <p:cNvSpPr>
            <a:spLocks noGrp="1"/>
          </p:cNvSpPr>
          <p:nvPr>
            <p:ph sz="quarter" idx="14"/>
          </p:nvPr>
        </p:nvSpPr>
        <p:spPr>
          <a:xfrm>
            <a:off x="4645150" y="2240280"/>
            <a:ext cx="4498850" cy="4541520"/>
          </a:xfrm>
        </p:spPr>
        <p:txBody>
          <a:bodyPr>
            <a:normAutofit/>
          </a:bodyPr>
          <a:lstStyle/>
          <a:p>
            <a:pPr marL="365125" lvl="1" indent="-365125"/>
            <a:endParaRPr lang="en-US" dirty="0" smtClean="0"/>
          </a:p>
          <a:p>
            <a:pPr marL="365125" lvl="1" indent="-365125"/>
            <a:r>
              <a:rPr lang="en-US" dirty="0" smtClean="0"/>
              <a:t>Watts riots in LA</a:t>
            </a:r>
          </a:p>
          <a:p>
            <a:pPr marL="365125" lvl="1" indent="-365125"/>
            <a:endParaRPr lang="en-US" dirty="0"/>
          </a:p>
          <a:p>
            <a:pPr marL="365125" lvl="1" indent="-365125"/>
            <a:endParaRPr lang="en-US" dirty="0" smtClean="0"/>
          </a:p>
          <a:p>
            <a:pPr marL="365125" lvl="1" indent="-365125"/>
            <a:r>
              <a:rPr lang="en-US" dirty="0" smtClean="0"/>
              <a:t>100,000 People protest the    war in New York City</a:t>
            </a:r>
          </a:p>
          <a:p>
            <a:pPr marL="365125" lvl="1" indent="-365125"/>
            <a:endParaRPr lang="en-US" dirty="0" smtClean="0"/>
          </a:p>
          <a:p>
            <a:pPr marL="365125" lvl="1" indent="-365125"/>
            <a:endParaRPr lang="en-US" dirty="0" smtClean="0"/>
          </a:p>
          <a:p>
            <a:pPr marL="365125" lvl="1" indent="-365125"/>
            <a:r>
              <a:rPr lang="en-US" dirty="0" smtClean="0"/>
              <a:t>Dr. King Assassinated</a:t>
            </a:r>
          </a:p>
          <a:p>
            <a:pPr marL="365125" lvl="1" indent="-365125"/>
            <a:r>
              <a:rPr lang="en-US" dirty="0" smtClean="0"/>
              <a:t>Senator Kennedy Assassinated</a:t>
            </a:r>
          </a:p>
          <a:p>
            <a:pPr marL="365125" lvl="1" indent="-365125"/>
            <a:r>
              <a:rPr lang="en-US" dirty="0" smtClean="0"/>
              <a:t>President Nixon Elected</a:t>
            </a:r>
            <a:endParaRPr lang="en-US" dirty="0"/>
          </a:p>
        </p:txBody>
      </p:sp>
    </p:spTree>
    <p:extLst>
      <p:ext uri="{BB962C8B-B14F-4D97-AF65-F5344CB8AC3E}">
        <p14:creationId xmlns:p14="http://schemas.microsoft.com/office/powerpoint/2010/main" val="18966901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 honor Vietnam Veterans and their families for their service.</a:t>
            </a:r>
          </a:p>
          <a:p>
            <a:r>
              <a:rPr lang="en-US" dirty="0" smtClean="0"/>
              <a:t>To raise awareness of the issue and events which shaped the war and its outcome.</a:t>
            </a:r>
            <a:endParaRPr lang="en-US" dirty="0"/>
          </a:p>
        </p:txBody>
      </p:sp>
      <p:sp>
        <p:nvSpPr>
          <p:cNvPr id="3" name="Title 2"/>
          <p:cNvSpPr>
            <a:spLocks noGrp="1"/>
          </p:cNvSpPr>
          <p:nvPr>
            <p:ph type="title"/>
          </p:nvPr>
        </p:nvSpPr>
        <p:spPr/>
        <p:txBody>
          <a:bodyPr/>
          <a:lstStyle/>
          <a:p>
            <a:r>
              <a:rPr lang="en-US" dirty="0" smtClean="0"/>
              <a:t>Goal</a:t>
            </a:r>
            <a:endParaRPr lang="en-US" dirty="0"/>
          </a:p>
        </p:txBody>
      </p:sp>
      <p:sp>
        <p:nvSpPr>
          <p:cNvPr id="4" name="Slide Number Placeholder 3"/>
          <p:cNvSpPr>
            <a:spLocks noGrp="1"/>
          </p:cNvSpPr>
          <p:nvPr>
            <p:ph type="sldNum" sz="quarter" idx="12"/>
          </p:nvPr>
        </p:nvSpPr>
        <p:spPr/>
        <p:txBody>
          <a:bodyPr/>
          <a:lstStyle/>
          <a:p>
            <a:fld id="{F36DD0FD-55B0-48C4-8AF2-8A69533EDFC3}" type="slidenum">
              <a:rPr lang="en-US" smtClean="0"/>
              <a:pPr/>
              <a:t>2</a:t>
            </a:fld>
            <a:endParaRPr lang="en-US" dirty="0"/>
          </a:p>
        </p:txBody>
      </p:sp>
    </p:spTree>
    <p:extLst>
      <p:ext uri="{BB962C8B-B14F-4D97-AF65-F5344CB8AC3E}">
        <p14:creationId xmlns:p14="http://schemas.microsoft.com/office/powerpoint/2010/main" val="259529876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6DD0FD-55B0-48C4-8AF2-8A69533EDFC3}" type="slidenum">
              <a:rPr lang="en-US" smtClean="0"/>
              <a:pPr/>
              <a:t>20</a:t>
            </a:fld>
            <a:endParaRPr lang="en-US" dirty="0"/>
          </a:p>
        </p:txBody>
      </p:sp>
      <p:sp>
        <p:nvSpPr>
          <p:cNvPr id="3" name="Title 2"/>
          <p:cNvSpPr>
            <a:spLocks noGrp="1"/>
          </p:cNvSpPr>
          <p:nvPr>
            <p:ph type="title"/>
          </p:nvPr>
        </p:nvSpPr>
        <p:spPr>
          <a:xfrm>
            <a:off x="609600" y="570156"/>
            <a:ext cx="8001000" cy="1054250"/>
          </a:xfrm>
        </p:spPr>
        <p:txBody>
          <a:bodyPr/>
          <a:lstStyle/>
          <a:p>
            <a:r>
              <a:rPr lang="en-US" dirty="0" smtClean="0"/>
              <a:t>Vietnam &amp; US Events</a:t>
            </a:r>
            <a:endParaRPr lang="en-US" dirty="0"/>
          </a:p>
        </p:txBody>
      </p:sp>
      <p:sp>
        <p:nvSpPr>
          <p:cNvPr id="6" name="Content Placeholder 5"/>
          <p:cNvSpPr>
            <a:spLocks noGrp="1"/>
          </p:cNvSpPr>
          <p:nvPr>
            <p:ph sz="quarter" idx="13"/>
          </p:nvPr>
        </p:nvSpPr>
        <p:spPr>
          <a:xfrm>
            <a:off x="685800" y="2240280"/>
            <a:ext cx="3962400" cy="4541520"/>
          </a:xfrm>
        </p:spPr>
        <p:txBody>
          <a:bodyPr>
            <a:normAutofit/>
          </a:bodyPr>
          <a:lstStyle/>
          <a:p>
            <a:pPr marL="0" lvl="1" indent="0">
              <a:buNone/>
            </a:pPr>
            <a:r>
              <a:rPr lang="en-US" sz="2400" dirty="0" smtClean="0">
                <a:solidFill>
                  <a:schemeClr val="accent1"/>
                </a:solidFill>
              </a:rPr>
              <a:t>1969 </a:t>
            </a:r>
          </a:p>
          <a:p>
            <a:pPr marL="342900" lvl="1" indent="-342900"/>
            <a:r>
              <a:rPr lang="en-US" dirty="0" smtClean="0"/>
              <a:t>US Troop </a:t>
            </a:r>
            <a:r>
              <a:rPr lang="en-US" dirty="0"/>
              <a:t>S</a:t>
            </a:r>
            <a:r>
              <a:rPr lang="en-US" dirty="0" smtClean="0"/>
              <a:t>trength 543,482</a:t>
            </a:r>
          </a:p>
          <a:p>
            <a:pPr marL="342900" lvl="1" indent="-342900"/>
            <a:r>
              <a:rPr lang="en-US" dirty="0" smtClean="0"/>
              <a:t>US Casualties 40,000</a:t>
            </a:r>
          </a:p>
          <a:p>
            <a:pPr marL="342900" lvl="1" indent="-342900"/>
            <a:endParaRPr lang="en-US" dirty="0"/>
          </a:p>
          <a:p>
            <a:pPr marL="0" lvl="1" indent="0">
              <a:buNone/>
            </a:pPr>
            <a:r>
              <a:rPr lang="en-US" dirty="0" smtClean="0">
                <a:solidFill>
                  <a:schemeClr val="accent1"/>
                </a:solidFill>
              </a:rPr>
              <a:t>1970</a:t>
            </a:r>
          </a:p>
          <a:p>
            <a:pPr marL="342900" lvl="1" indent="-342900"/>
            <a:endParaRPr lang="en-US" dirty="0" smtClean="0"/>
          </a:p>
          <a:p>
            <a:pPr marL="0" lvl="1" indent="0">
              <a:buNone/>
            </a:pPr>
            <a:endParaRPr lang="en-US" dirty="0"/>
          </a:p>
          <a:p>
            <a:pPr marL="0" lvl="1" indent="0">
              <a:buNone/>
            </a:pPr>
            <a:r>
              <a:rPr lang="en-US" dirty="0" smtClean="0">
                <a:solidFill>
                  <a:schemeClr val="accent1"/>
                </a:solidFill>
              </a:rPr>
              <a:t>1972</a:t>
            </a:r>
            <a:endParaRPr lang="en-US" dirty="0">
              <a:solidFill>
                <a:schemeClr val="accent1"/>
              </a:solidFill>
            </a:endParaRPr>
          </a:p>
          <a:p>
            <a:pPr marL="342900" lvl="1" indent="-342900"/>
            <a:r>
              <a:rPr lang="en-US" dirty="0" smtClean="0"/>
              <a:t>North Vietnam major offensive</a:t>
            </a:r>
            <a:endParaRPr lang="en-US" dirty="0"/>
          </a:p>
          <a:p>
            <a:pPr marL="0" lvl="1" indent="0">
              <a:buNone/>
            </a:pPr>
            <a:endParaRPr lang="en-US" dirty="0"/>
          </a:p>
        </p:txBody>
      </p:sp>
      <p:sp>
        <p:nvSpPr>
          <p:cNvPr id="7" name="Content Placeholder 6"/>
          <p:cNvSpPr>
            <a:spLocks noGrp="1"/>
          </p:cNvSpPr>
          <p:nvPr>
            <p:ph sz="quarter" idx="14"/>
          </p:nvPr>
        </p:nvSpPr>
        <p:spPr>
          <a:xfrm>
            <a:off x="4645150" y="2240280"/>
            <a:ext cx="4498850" cy="4541520"/>
          </a:xfrm>
        </p:spPr>
        <p:txBody>
          <a:bodyPr>
            <a:normAutofit/>
          </a:bodyPr>
          <a:lstStyle/>
          <a:p>
            <a:pPr marL="365125" lvl="1" indent="-365125"/>
            <a:endParaRPr lang="en-US" dirty="0" smtClean="0"/>
          </a:p>
          <a:p>
            <a:pPr marL="365125" lvl="1" indent="-365125"/>
            <a:r>
              <a:rPr lang="en-US" dirty="0" smtClean="0"/>
              <a:t>President Nixon announces Withdrawal</a:t>
            </a:r>
          </a:p>
          <a:p>
            <a:pPr marL="365125" lvl="1" indent="-365125"/>
            <a:endParaRPr lang="en-US" dirty="0"/>
          </a:p>
          <a:p>
            <a:pPr marL="365125" lvl="1" indent="-365125"/>
            <a:endParaRPr lang="en-US" dirty="0" smtClean="0"/>
          </a:p>
          <a:p>
            <a:pPr marL="365125" lvl="1" indent="-365125"/>
            <a:r>
              <a:rPr lang="en-US" dirty="0" smtClean="0"/>
              <a:t>4 Students killed at Kent State</a:t>
            </a:r>
          </a:p>
          <a:p>
            <a:pPr marL="365125" lvl="1" indent="-365125"/>
            <a:endParaRPr lang="en-US" dirty="0"/>
          </a:p>
          <a:p>
            <a:pPr marL="365125" lvl="1" indent="-365125"/>
            <a:endParaRPr lang="en-US" dirty="0" smtClean="0"/>
          </a:p>
          <a:p>
            <a:pPr marL="365125" lvl="1" indent="-365125"/>
            <a:r>
              <a:rPr lang="en-US" dirty="0" smtClean="0"/>
              <a:t>Israelis killed in Munich</a:t>
            </a:r>
          </a:p>
          <a:p>
            <a:pPr marL="365125" lvl="1" indent="-365125"/>
            <a:r>
              <a:rPr lang="en-US" dirty="0" smtClean="0"/>
              <a:t>Watergate</a:t>
            </a:r>
          </a:p>
          <a:p>
            <a:pPr marL="365125" lvl="1" indent="-365125"/>
            <a:r>
              <a:rPr lang="en-US" dirty="0" smtClean="0"/>
              <a:t>President Nixon Re-elected</a:t>
            </a:r>
            <a:endParaRPr lang="en-US" dirty="0"/>
          </a:p>
        </p:txBody>
      </p:sp>
    </p:spTree>
    <p:extLst>
      <p:ext uri="{BB962C8B-B14F-4D97-AF65-F5344CB8AC3E}">
        <p14:creationId xmlns:p14="http://schemas.microsoft.com/office/powerpoint/2010/main" val="227345743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6DD0FD-55B0-48C4-8AF2-8A69533EDFC3}" type="slidenum">
              <a:rPr lang="en-US" smtClean="0"/>
              <a:pPr/>
              <a:t>21</a:t>
            </a:fld>
            <a:endParaRPr lang="en-US" dirty="0"/>
          </a:p>
        </p:txBody>
      </p:sp>
      <p:sp>
        <p:nvSpPr>
          <p:cNvPr id="3" name="Title 2"/>
          <p:cNvSpPr>
            <a:spLocks noGrp="1"/>
          </p:cNvSpPr>
          <p:nvPr>
            <p:ph type="title"/>
          </p:nvPr>
        </p:nvSpPr>
        <p:spPr>
          <a:xfrm>
            <a:off x="609600" y="570156"/>
            <a:ext cx="8001000" cy="1054250"/>
          </a:xfrm>
        </p:spPr>
        <p:txBody>
          <a:bodyPr/>
          <a:lstStyle/>
          <a:p>
            <a:r>
              <a:rPr lang="en-US" dirty="0" smtClean="0"/>
              <a:t>Vietnam &amp; US Events</a:t>
            </a:r>
            <a:endParaRPr lang="en-US" dirty="0"/>
          </a:p>
        </p:txBody>
      </p:sp>
      <p:sp>
        <p:nvSpPr>
          <p:cNvPr id="6" name="Content Placeholder 5"/>
          <p:cNvSpPr>
            <a:spLocks noGrp="1"/>
          </p:cNvSpPr>
          <p:nvPr>
            <p:ph sz="quarter" idx="13"/>
          </p:nvPr>
        </p:nvSpPr>
        <p:spPr>
          <a:xfrm>
            <a:off x="685800" y="2240280"/>
            <a:ext cx="3962400" cy="4541520"/>
          </a:xfrm>
        </p:spPr>
        <p:txBody>
          <a:bodyPr>
            <a:normAutofit lnSpcReduction="10000"/>
          </a:bodyPr>
          <a:lstStyle/>
          <a:p>
            <a:pPr marL="0" lvl="1" indent="0">
              <a:buNone/>
            </a:pPr>
            <a:r>
              <a:rPr lang="en-US" sz="2400" dirty="0" smtClean="0">
                <a:solidFill>
                  <a:schemeClr val="accent1"/>
                </a:solidFill>
              </a:rPr>
              <a:t>1973</a:t>
            </a:r>
          </a:p>
          <a:p>
            <a:pPr marL="342900" lvl="1" indent="-342900"/>
            <a:r>
              <a:rPr lang="en-US" dirty="0" smtClean="0"/>
              <a:t>Peace Treaty signed</a:t>
            </a:r>
          </a:p>
          <a:p>
            <a:pPr marL="0" lvl="1" indent="0">
              <a:buNone/>
            </a:pPr>
            <a:endParaRPr lang="en-US" dirty="0"/>
          </a:p>
          <a:p>
            <a:pPr marL="0" lvl="1" indent="0">
              <a:buNone/>
            </a:pPr>
            <a:r>
              <a:rPr lang="en-US" dirty="0" smtClean="0">
                <a:solidFill>
                  <a:schemeClr val="accent1"/>
                </a:solidFill>
              </a:rPr>
              <a:t>1974</a:t>
            </a:r>
          </a:p>
          <a:p>
            <a:pPr marL="342900" lvl="1" indent="-342900"/>
            <a:endParaRPr lang="en-US" dirty="0" smtClean="0"/>
          </a:p>
          <a:p>
            <a:pPr marL="0" lvl="1" indent="0">
              <a:buNone/>
            </a:pPr>
            <a:endParaRPr lang="en-US" dirty="0"/>
          </a:p>
          <a:p>
            <a:pPr marL="0" lvl="1" indent="0">
              <a:buNone/>
            </a:pPr>
            <a:r>
              <a:rPr lang="en-US" dirty="0" smtClean="0">
                <a:solidFill>
                  <a:schemeClr val="accent1"/>
                </a:solidFill>
              </a:rPr>
              <a:t>1975</a:t>
            </a:r>
            <a:endParaRPr lang="en-US" dirty="0">
              <a:solidFill>
                <a:schemeClr val="accent1"/>
              </a:solidFill>
            </a:endParaRPr>
          </a:p>
          <a:p>
            <a:pPr marL="342900" lvl="1" indent="-342900"/>
            <a:r>
              <a:rPr lang="en-US" dirty="0" smtClean="0"/>
              <a:t>Fall of Saigon</a:t>
            </a:r>
          </a:p>
          <a:p>
            <a:pPr marL="342900" lvl="1" indent="-342900"/>
            <a:endParaRPr lang="en-US" dirty="0"/>
          </a:p>
          <a:p>
            <a:pPr marL="0" lvl="1" indent="0">
              <a:buNone/>
            </a:pPr>
            <a:r>
              <a:rPr lang="en-US" sz="2400" dirty="0">
                <a:solidFill>
                  <a:schemeClr val="accent1"/>
                </a:solidFill>
              </a:rPr>
              <a:t>1976</a:t>
            </a:r>
          </a:p>
          <a:p>
            <a:pPr marL="342900" lvl="1" indent="-342900"/>
            <a:r>
              <a:rPr lang="en-US" dirty="0"/>
              <a:t>North </a:t>
            </a:r>
            <a:r>
              <a:rPr lang="en-US" dirty="0" smtClean="0"/>
              <a:t>and </a:t>
            </a:r>
            <a:r>
              <a:rPr lang="en-US" dirty="0"/>
              <a:t>South Vietnam </a:t>
            </a:r>
            <a:r>
              <a:rPr lang="en-US" dirty="0" smtClean="0"/>
              <a:t>reunited</a:t>
            </a:r>
            <a:endParaRPr lang="en-US" dirty="0"/>
          </a:p>
          <a:p>
            <a:pPr marL="0" lvl="1" indent="0">
              <a:buNone/>
            </a:pPr>
            <a:endParaRPr lang="en-US" dirty="0"/>
          </a:p>
          <a:p>
            <a:pPr marL="0" lvl="1" indent="0">
              <a:buNone/>
            </a:pPr>
            <a:endParaRPr lang="en-US" dirty="0"/>
          </a:p>
        </p:txBody>
      </p:sp>
      <p:sp>
        <p:nvSpPr>
          <p:cNvPr id="7" name="Content Placeholder 6"/>
          <p:cNvSpPr>
            <a:spLocks noGrp="1"/>
          </p:cNvSpPr>
          <p:nvPr>
            <p:ph sz="quarter" idx="14"/>
          </p:nvPr>
        </p:nvSpPr>
        <p:spPr>
          <a:xfrm>
            <a:off x="4645150" y="2240280"/>
            <a:ext cx="4498850" cy="4541520"/>
          </a:xfrm>
        </p:spPr>
        <p:txBody>
          <a:bodyPr>
            <a:normAutofit/>
          </a:bodyPr>
          <a:lstStyle/>
          <a:p>
            <a:pPr marL="365125" lvl="1" indent="-365125"/>
            <a:endParaRPr lang="en-US" dirty="0" smtClean="0"/>
          </a:p>
          <a:p>
            <a:pPr marL="0" lvl="1" indent="0">
              <a:buNone/>
            </a:pPr>
            <a:endParaRPr lang="en-US" dirty="0" smtClean="0"/>
          </a:p>
          <a:p>
            <a:pPr marL="0" lvl="1" indent="0">
              <a:buNone/>
            </a:pPr>
            <a:endParaRPr lang="en-US" dirty="0"/>
          </a:p>
          <a:p>
            <a:pPr marL="365125" lvl="1" indent="-365125"/>
            <a:endParaRPr lang="en-US" dirty="0" smtClean="0"/>
          </a:p>
          <a:p>
            <a:pPr marL="365125" lvl="1" indent="-365125"/>
            <a:r>
              <a:rPr lang="en-US" dirty="0" smtClean="0"/>
              <a:t>President Nixon Resigns</a:t>
            </a:r>
          </a:p>
        </p:txBody>
      </p:sp>
    </p:spTree>
    <p:extLst>
      <p:ext uri="{BB962C8B-B14F-4D97-AF65-F5344CB8AC3E}">
        <p14:creationId xmlns:p14="http://schemas.microsoft.com/office/powerpoint/2010/main" val="123653646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609653"/>
          </a:xfrm>
        </p:spPr>
        <p:txBody>
          <a:bodyPr/>
          <a:lstStyle/>
          <a:p>
            <a:pPr>
              <a:tabLst>
                <a:tab pos="457200" algn="l"/>
              </a:tabLst>
            </a:pPr>
            <a:r>
              <a:rPr lang="en-US" dirty="0" smtClean="0"/>
              <a:t>More Professionalism</a:t>
            </a:r>
          </a:p>
          <a:p>
            <a:pPr marL="1258888" lvl="2" indent="-457200"/>
            <a:r>
              <a:rPr lang="en-US" sz="2200" dirty="0" smtClean="0"/>
              <a:t>US Military</a:t>
            </a:r>
          </a:p>
          <a:p>
            <a:pPr marL="1830388" lvl="4" indent="-457200"/>
            <a:r>
              <a:rPr lang="en-US" sz="1800" dirty="0"/>
              <a:t>E</a:t>
            </a:r>
            <a:r>
              <a:rPr lang="en-US" sz="1800" dirty="0" smtClean="0"/>
              <a:t>limination of the draft</a:t>
            </a:r>
          </a:p>
          <a:p>
            <a:pPr marL="1830388" lvl="4" indent="-457200"/>
            <a:r>
              <a:rPr lang="en-US" sz="1800" dirty="0" smtClean="0"/>
              <a:t>Active duty for disabled</a:t>
            </a:r>
          </a:p>
          <a:p>
            <a:pPr marL="1830388" lvl="4" indent="-457200"/>
            <a:r>
              <a:rPr lang="en-US" sz="1800" dirty="0" smtClean="0"/>
              <a:t>Women in combat</a:t>
            </a:r>
          </a:p>
          <a:p>
            <a:pPr marL="1830388" lvl="4" indent="-457200"/>
            <a:r>
              <a:rPr lang="en-US" sz="1800" dirty="0" smtClean="0"/>
              <a:t>Support for the whole person PTSD</a:t>
            </a:r>
          </a:p>
          <a:p>
            <a:pPr marL="1969135" lvl="4" indent="-457200"/>
            <a:endParaRPr lang="en-US" dirty="0" smtClean="0"/>
          </a:p>
          <a:p>
            <a:pPr>
              <a:tabLst>
                <a:tab pos="457200" algn="l"/>
              </a:tabLst>
            </a:pPr>
            <a:r>
              <a:rPr lang="en-US" dirty="0" smtClean="0"/>
              <a:t>A Different Perspective</a:t>
            </a:r>
            <a:endParaRPr lang="en-US" dirty="0"/>
          </a:p>
          <a:p>
            <a:pPr marL="1283335" lvl="2" indent="-457200"/>
            <a:r>
              <a:rPr lang="en-US" sz="2200" dirty="0" smtClean="0"/>
              <a:t>More Support for Troops despite thoughts on the Conflict</a:t>
            </a:r>
            <a:endParaRPr lang="en-US" sz="2200" dirty="0"/>
          </a:p>
        </p:txBody>
      </p:sp>
      <p:sp>
        <p:nvSpPr>
          <p:cNvPr id="3" name="Title 2"/>
          <p:cNvSpPr>
            <a:spLocks noGrp="1"/>
          </p:cNvSpPr>
          <p:nvPr>
            <p:ph type="title"/>
          </p:nvPr>
        </p:nvSpPr>
        <p:spPr>
          <a:xfrm>
            <a:off x="0" y="609600"/>
            <a:ext cx="9144000" cy="1054250"/>
          </a:xfrm>
        </p:spPr>
        <p:txBody>
          <a:bodyPr/>
          <a:lstStyle/>
          <a:p>
            <a:r>
              <a:rPr lang="en-US" dirty="0" smtClean="0"/>
              <a:t>The Legacy – 50 Years Later</a:t>
            </a:r>
            <a:endParaRPr lang="en-US" dirty="0"/>
          </a:p>
        </p:txBody>
      </p:sp>
      <p:sp>
        <p:nvSpPr>
          <p:cNvPr id="4" name="Slide Number Placeholder 3"/>
          <p:cNvSpPr>
            <a:spLocks noGrp="1"/>
          </p:cNvSpPr>
          <p:nvPr>
            <p:ph type="sldNum" sz="quarter" idx="12"/>
          </p:nvPr>
        </p:nvSpPr>
        <p:spPr/>
        <p:txBody>
          <a:bodyPr/>
          <a:lstStyle/>
          <a:p>
            <a:fld id="{F36DD0FD-55B0-48C4-8AF2-8A69533EDFC3}" type="slidenum">
              <a:rPr lang="en-US" smtClean="0"/>
              <a:pPr/>
              <a:t>22</a:t>
            </a:fld>
            <a:endParaRPr lang="en-US" dirty="0"/>
          </a:p>
        </p:txBody>
      </p:sp>
    </p:spTree>
    <p:extLst>
      <p:ext uri="{BB962C8B-B14F-4D97-AF65-F5344CB8AC3E}">
        <p14:creationId xmlns:p14="http://schemas.microsoft.com/office/powerpoint/2010/main" val="158422952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609653"/>
          </a:xfrm>
        </p:spPr>
        <p:txBody>
          <a:bodyPr/>
          <a:lstStyle/>
          <a:p>
            <a:pPr>
              <a:tabLst>
                <a:tab pos="457200" algn="l"/>
              </a:tabLst>
            </a:pPr>
            <a:r>
              <a:rPr lang="en-US" dirty="0" smtClean="0"/>
              <a:t>Communism</a:t>
            </a:r>
          </a:p>
          <a:p>
            <a:pPr marL="1283335" lvl="2" indent="-457200"/>
            <a:r>
              <a:rPr lang="en-US" sz="2200" dirty="0" smtClean="0"/>
              <a:t>No longer a major threat.</a:t>
            </a:r>
          </a:p>
          <a:p>
            <a:pPr marL="1969135" lvl="4" indent="-457200"/>
            <a:endParaRPr lang="en-US" dirty="0" smtClean="0"/>
          </a:p>
          <a:p>
            <a:pPr marL="1969135" lvl="4" indent="-457200"/>
            <a:endParaRPr lang="en-US" dirty="0"/>
          </a:p>
          <a:p>
            <a:pPr marL="1969135" lvl="4" indent="-457200"/>
            <a:endParaRPr lang="en-US" dirty="0" smtClean="0"/>
          </a:p>
          <a:p>
            <a:pPr marL="1969135" lvl="4" indent="-457200"/>
            <a:endParaRPr lang="en-US" dirty="0"/>
          </a:p>
          <a:p>
            <a:pPr marL="1969135" lvl="4" indent="-457200"/>
            <a:endParaRPr lang="en-US" dirty="0" smtClean="0"/>
          </a:p>
          <a:p>
            <a:pPr marL="1969135" lvl="4" indent="-457200"/>
            <a:endParaRPr lang="en-US" dirty="0" smtClean="0"/>
          </a:p>
          <a:p>
            <a:pPr>
              <a:tabLst>
                <a:tab pos="457200" algn="l"/>
              </a:tabLst>
            </a:pPr>
            <a:r>
              <a:rPr lang="en-US" dirty="0" smtClean="0"/>
              <a:t>Vietnam</a:t>
            </a:r>
            <a:endParaRPr lang="en-US" dirty="0"/>
          </a:p>
          <a:p>
            <a:pPr marL="1283335" lvl="2" indent="-457200"/>
            <a:r>
              <a:rPr lang="en-US" sz="2200" dirty="0" smtClean="0"/>
              <a:t>Assimilation of boat people/refugees</a:t>
            </a:r>
          </a:p>
          <a:p>
            <a:pPr marL="1283335" lvl="2" indent="-457200"/>
            <a:r>
              <a:rPr lang="en-US" sz="2200" dirty="0" smtClean="0"/>
              <a:t>Major trading partner</a:t>
            </a:r>
            <a:endParaRPr lang="en-US" sz="2200" dirty="0"/>
          </a:p>
        </p:txBody>
      </p:sp>
      <p:sp>
        <p:nvSpPr>
          <p:cNvPr id="3" name="Title 2"/>
          <p:cNvSpPr>
            <a:spLocks noGrp="1"/>
          </p:cNvSpPr>
          <p:nvPr>
            <p:ph type="title"/>
          </p:nvPr>
        </p:nvSpPr>
        <p:spPr>
          <a:xfrm>
            <a:off x="0" y="609600"/>
            <a:ext cx="9144000" cy="1054250"/>
          </a:xfrm>
        </p:spPr>
        <p:txBody>
          <a:bodyPr/>
          <a:lstStyle/>
          <a:p>
            <a:r>
              <a:rPr lang="en-US" dirty="0" smtClean="0"/>
              <a:t>The Legacy – 50 Years Later</a:t>
            </a:r>
            <a:endParaRPr lang="en-US" dirty="0"/>
          </a:p>
        </p:txBody>
      </p:sp>
      <p:sp>
        <p:nvSpPr>
          <p:cNvPr id="4" name="Slide Number Placeholder 3"/>
          <p:cNvSpPr>
            <a:spLocks noGrp="1"/>
          </p:cNvSpPr>
          <p:nvPr>
            <p:ph type="sldNum" sz="quarter" idx="12"/>
          </p:nvPr>
        </p:nvSpPr>
        <p:spPr/>
        <p:txBody>
          <a:bodyPr/>
          <a:lstStyle/>
          <a:p>
            <a:fld id="{F36DD0FD-55B0-48C4-8AF2-8A69533EDFC3}" type="slidenum">
              <a:rPr lang="en-US" smtClean="0"/>
              <a:pPr/>
              <a:t>23</a:t>
            </a:fld>
            <a:endParaRPr lang="en-US" dirty="0"/>
          </a:p>
        </p:txBody>
      </p:sp>
      <p:pic>
        <p:nvPicPr>
          <p:cNvPr id="5" name="Picture 4" descr="1701_001 (2).pdf - Adobe Reader"/>
          <p:cNvPicPr>
            <a:picLocks noChangeAspect="1"/>
          </p:cNvPicPr>
          <p:nvPr/>
        </p:nvPicPr>
        <p:blipFill rotWithShape="1">
          <a:blip r:embed="rId3">
            <a:extLst>
              <a:ext uri="{28A0092B-C50C-407E-A947-70E740481C1C}">
                <a14:useLocalDpi xmlns:a14="http://schemas.microsoft.com/office/drawing/2010/main" val="0"/>
              </a:ext>
            </a:extLst>
          </a:blip>
          <a:srcRect l="21853" t="28571" r="53770" b="45952"/>
          <a:stretch/>
        </p:blipFill>
        <p:spPr>
          <a:xfrm>
            <a:off x="5943600" y="2667000"/>
            <a:ext cx="2362200" cy="2605728"/>
          </a:xfrm>
          <a:prstGeom prst="rect">
            <a:avLst/>
          </a:prstGeom>
          <a:ln w="12700">
            <a:solidFill>
              <a:schemeClr val="tx2"/>
            </a:solidFill>
          </a:ln>
        </p:spPr>
      </p:pic>
    </p:spTree>
    <p:extLst>
      <p:ext uri="{BB962C8B-B14F-4D97-AF65-F5344CB8AC3E}">
        <p14:creationId xmlns:p14="http://schemas.microsoft.com/office/powerpoint/2010/main" val="104889075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709_001.pdf - Adobe Reader"/>
          <p:cNvPicPr>
            <a:picLocks noGrp="1" noChangeAspect="1"/>
          </p:cNvPicPr>
          <p:nvPr>
            <p:ph idx="1"/>
          </p:nvPr>
        </p:nvPicPr>
        <p:blipFill rotWithShape="1">
          <a:blip r:embed="rId3">
            <a:extLst>
              <a:ext uri="{28A0092B-C50C-407E-A947-70E740481C1C}">
                <a14:useLocalDpi xmlns:a14="http://schemas.microsoft.com/office/drawing/2010/main" val="0"/>
              </a:ext>
            </a:extLst>
          </a:blip>
          <a:srcRect l="18035" t="12869" r="15233" b="3896"/>
          <a:stretch/>
        </p:blipFill>
        <p:spPr>
          <a:xfrm rot="16200000">
            <a:off x="2247901" y="1397960"/>
            <a:ext cx="4648199" cy="6119480"/>
          </a:xfrm>
          <a:ln w="12700">
            <a:solidFill>
              <a:schemeClr val="tx2"/>
            </a:solidFill>
          </a:ln>
        </p:spPr>
      </p:pic>
      <p:sp>
        <p:nvSpPr>
          <p:cNvPr id="3" name="Title 2"/>
          <p:cNvSpPr>
            <a:spLocks noGrp="1"/>
          </p:cNvSpPr>
          <p:nvPr>
            <p:ph type="title"/>
          </p:nvPr>
        </p:nvSpPr>
        <p:spPr>
          <a:xfrm>
            <a:off x="0" y="609600"/>
            <a:ext cx="9144000" cy="1054250"/>
          </a:xfrm>
        </p:spPr>
        <p:txBody>
          <a:bodyPr/>
          <a:lstStyle/>
          <a:p>
            <a:r>
              <a:rPr lang="en-US" dirty="0" smtClean="0"/>
              <a:t>The Legacy – 50 Years Later</a:t>
            </a:r>
            <a:endParaRPr lang="en-US" dirty="0"/>
          </a:p>
        </p:txBody>
      </p:sp>
      <p:sp>
        <p:nvSpPr>
          <p:cNvPr id="4" name="Slide Number Placeholder 3"/>
          <p:cNvSpPr>
            <a:spLocks noGrp="1"/>
          </p:cNvSpPr>
          <p:nvPr>
            <p:ph type="sldNum" sz="quarter" idx="12"/>
          </p:nvPr>
        </p:nvSpPr>
        <p:spPr/>
        <p:txBody>
          <a:bodyPr/>
          <a:lstStyle/>
          <a:p>
            <a:fld id="{F36DD0FD-55B0-48C4-8AF2-8A69533EDFC3}" type="slidenum">
              <a:rPr lang="en-US" smtClean="0"/>
              <a:pPr/>
              <a:t>24</a:t>
            </a:fld>
            <a:endParaRPr lang="en-US" dirty="0"/>
          </a:p>
        </p:txBody>
      </p:sp>
    </p:spTree>
    <p:extLst>
      <p:ext uri="{BB962C8B-B14F-4D97-AF65-F5344CB8AC3E}">
        <p14:creationId xmlns:p14="http://schemas.microsoft.com/office/powerpoint/2010/main" val="133121935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609653"/>
          </a:xfrm>
        </p:spPr>
        <p:txBody>
          <a:bodyPr/>
          <a:lstStyle/>
          <a:p>
            <a:pPr>
              <a:tabLst>
                <a:tab pos="457200" algn="l"/>
              </a:tabLst>
            </a:pPr>
            <a:r>
              <a:rPr lang="en-US" dirty="0" smtClean="0"/>
              <a:t>Reflections</a:t>
            </a:r>
          </a:p>
          <a:p>
            <a:pPr marL="1257300" lvl="2" indent="-342900"/>
            <a:r>
              <a:rPr lang="en-US" sz="2200" dirty="0" smtClean="0"/>
              <a:t>Picture of “Reflections” at the wall by Teter</a:t>
            </a:r>
          </a:p>
          <a:p>
            <a:pPr marL="1257300" lvl="2" indent="-342900"/>
            <a:r>
              <a:rPr lang="en-US" sz="2200" dirty="0"/>
              <a:t>Suggested “talking points” by those who served, Vietnamese</a:t>
            </a:r>
          </a:p>
          <a:p>
            <a:pPr marL="1257300" lvl="2" indent="-342900"/>
            <a:r>
              <a:rPr lang="en-US" sz="2200" dirty="0" smtClean="0"/>
              <a:t>My Story by Secretary of Defense Hagel</a:t>
            </a:r>
          </a:p>
        </p:txBody>
      </p:sp>
      <p:sp>
        <p:nvSpPr>
          <p:cNvPr id="3" name="Title 2"/>
          <p:cNvSpPr>
            <a:spLocks noGrp="1"/>
          </p:cNvSpPr>
          <p:nvPr>
            <p:ph type="title"/>
          </p:nvPr>
        </p:nvSpPr>
        <p:spPr/>
        <p:txBody>
          <a:bodyPr/>
          <a:lstStyle/>
          <a:p>
            <a:r>
              <a:rPr lang="en-US" dirty="0" smtClean="0"/>
              <a:t>Class Outline</a:t>
            </a:r>
            <a:endParaRPr lang="en-US" dirty="0"/>
          </a:p>
        </p:txBody>
      </p:sp>
      <p:sp>
        <p:nvSpPr>
          <p:cNvPr id="4" name="Slide Number Placeholder 3"/>
          <p:cNvSpPr>
            <a:spLocks noGrp="1"/>
          </p:cNvSpPr>
          <p:nvPr>
            <p:ph type="sldNum" sz="quarter" idx="12"/>
          </p:nvPr>
        </p:nvSpPr>
        <p:spPr/>
        <p:txBody>
          <a:bodyPr/>
          <a:lstStyle/>
          <a:p>
            <a:fld id="{F36DD0FD-55B0-48C4-8AF2-8A69533EDFC3}" type="slidenum">
              <a:rPr lang="en-US" smtClean="0"/>
              <a:pPr/>
              <a:t>25</a:t>
            </a:fld>
            <a:endParaRPr lang="en-US" dirty="0"/>
          </a:p>
        </p:txBody>
      </p:sp>
    </p:spTree>
    <p:extLst>
      <p:ext uri="{BB962C8B-B14F-4D97-AF65-F5344CB8AC3E}">
        <p14:creationId xmlns:p14="http://schemas.microsoft.com/office/powerpoint/2010/main" val="365583313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‘Reflections’ by Teter</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714" y="2209800"/>
            <a:ext cx="7929154" cy="4458853"/>
          </a:xfrm>
          <a:prstGeom prst="rect">
            <a:avLst/>
          </a:prstGeom>
          <a:ln w="12700">
            <a:solidFill>
              <a:schemeClr val="tx2"/>
            </a:solidFill>
          </a:ln>
        </p:spPr>
      </p:pic>
      <p:sp>
        <p:nvSpPr>
          <p:cNvPr id="2" name="Slide Number Placeholder 1"/>
          <p:cNvSpPr>
            <a:spLocks noGrp="1"/>
          </p:cNvSpPr>
          <p:nvPr>
            <p:ph type="sldNum" sz="quarter" idx="12"/>
          </p:nvPr>
        </p:nvSpPr>
        <p:spPr/>
        <p:txBody>
          <a:bodyPr/>
          <a:lstStyle/>
          <a:p>
            <a:fld id="{F36DD0FD-55B0-48C4-8AF2-8A69533EDFC3}" type="slidenum">
              <a:rPr lang="en-US" smtClean="0"/>
              <a:pPr/>
              <a:t>26</a:t>
            </a:fld>
            <a:endParaRPr lang="en-US" dirty="0"/>
          </a:p>
        </p:txBody>
      </p:sp>
    </p:spTree>
    <p:extLst>
      <p:ext uri="{BB962C8B-B14F-4D97-AF65-F5344CB8AC3E}">
        <p14:creationId xmlns:p14="http://schemas.microsoft.com/office/powerpoint/2010/main" val="85982332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647253"/>
          </a:xfrm>
        </p:spPr>
        <p:txBody>
          <a:bodyPr/>
          <a:lstStyle/>
          <a:p>
            <a:r>
              <a:rPr lang="en-US" dirty="0" smtClean="0"/>
              <a:t>Share personal story, photos, etc.</a:t>
            </a:r>
            <a:endParaRPr lang="en-US" dirty="0"/>
          </a:p>
        </p:txBody>
      </p:sp>
      <p:sp>
        <p:nvSpPr>
          <p:cNvPr id="3" name="Title 2"/>
          <p:cNvSpPr>
            <a:spLocks noGrp="1"/>
          </p:cNvSpPr>
          <p:nvPr>
            <p:ph type="title"/>
          </p:nvPr>
        </p:nvSpPr>
        <p:spPr/>
        <p:txBody>
          <a:bodyPr/>
          <a:lstStyle/>
          <a:p>
            <a:r>
              <a:rPr lang="en-US" dirty="0" smtClean="0"/>
              <a:t>‘My Vietnam War Story’</a:t>
            </a:r>
            <a:endParaRPr lang="en-US" dirty="0"/>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20" t="2976" r="2087" b="3136"/>
          <a:stretch/>
        </p:blipFill>
        <p:spPr bwMode="auto">
          <a:xfrm>
            <a:off x="4397829" y="2828661"/>
            <a:ext cx="2379509" cy="1597479"/>
          </a:xfrm>
          <a:prstGeom prst="rect">
            <a:avLst/>
          </a:prstGeom>
          <a:ln w="12700" cap="sq">
            <a:solidFill>
              <a:schemeClr val="tx2"/>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4946221" y="4470562"/>
            <a:ext cx="1282723" cy="369332"/>
          </a:xfrm>
          <a:prstGeom prst="rect">
            <a:avLst/>
          </a:prstGeom>
        </p:spPr>
        <p:txBody>
          <a:bodyPr wrap="none">
            <a:spAutoFit/>
          </a:bodyPr>
          <a:lstStyle/>
          <a:p>
            <a:r>
              <a:rPr lang="en-US" dirty="0" smtClean="0"/>
              <a:t>U. S. Navy</a:t>
            </a:r>
            <a:endParaRPr lang="en-US" dirty="0"/>
          </a:p>
        </p:txBody>
      </p:sp>
      <p:sp>
        <p:nvSpPr>
          <p:cNvPr id="7" name="Rectangle 6"/>
          <p:cNvSpPr/>
          <p:nvPr/>
        </p:nvSpPr>
        <p:spPr>
          <a:xfrm>
            <a:off x="5334000" y="6253608"/>
            <a:ext cx="1319592" cy="369332"/>
          </a:xfrm>
          <a:prstGeom prst="rect">
            <a:avLst/>
          </a:prstGeom>
        </p:spPr>
        <p:txBody>
          <a:bodyPr wrap="none">
            <a:spAutoFit/>
          </a:bodyPr>
          <a:lstStyle/>
          <a:p>
            <a:r>
              <a:rPr lang="en-US" dirty="0" smtClean="0"/>
              <a:t>U. S. Army</a:t>
            </a:r>
            <a:endParaRPr lang="en-US" dirty="0"/>
          </a:p>
        </p:txBody>
      </p:sp>
      <p:sp>
        <p:nvSpPr>
          <p:cNvPr id="8" name="Rectangle 7"/>
          <p:cNvSpPr/>
          <p:nvPr/>
        </p:nvSpPr>
        <p:spPr>
          <a:xfrm>
            <a:off x="685800" y="4538935"/>
            <a:ext cx="1672253" cy="369332"/>
          </a:xfrm>
          <a:prstGeom prst="rect">
            <a:avLst/>
          </a:prstGeom>
        </p:spPr>
        <p:txBody>
          <a:bodyPr wrap="none">
            <a:spAutoFit/>
          </a:bodyPr>
          <a:lstStyle/>
          <a:p>
            <a:r>
              <a:rPr lang="en-US" dirty="0" smtClean="0"/>
              <a:t>U. S. Air Force</a:t>
            </a:r>
            <a:endParaRPr lang="en-US" dirty="0"/>
          </a:p>
        </p:txBody>
      </p:sp>
      <p:sp>
        <p:nvSpPr>
          <p:cNvPr id="9" name="Rectangle 8"/>
          <p:cNvSpPr/>
          <p:nvPr/>
        </p:nvSpPr>
        <p:spPr>
          <a:xfrm>
            <a:off x="7249068" y="3442734"/>
            <a:ext cx="1552028" cy="369332"/>
          </a:xfrm>
          <a:prstGeom prst="rect">
            <a:avLst/>
          </a:prstGeom>
        </p:spPr>
        <p:txBody>
          <a:bodyPr wrap="none">
            <a:spAutoFit/>
          </a:bodyPr>
          <a:lstStyle/>
          <a:p>
            <a:r>
              <a:rPr lang="en-US" dirty="0" smtClean="0"/>
              <a:t>U. S. Marines</a:t>
            </a: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890702"/>
            <a:ext cx="1626781" cy="2101259"/>
          </a:xfrm>
          <a:prstGeom prst="rect">
            <a:avLst/>
          </a:prstGeom>
          <a:ln w="12700" cap="sq">
            <a:solidFill>
              <a:schemeClr val="tx2"/>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895" y="2836826"/>
            <a:ext cx="2667000" cy="1645404"/>
          </a:xfrm>
          <a:prstGeom prst="rect">
            <a:avLst/>
          </a:prstGeom>
          <a:ln w="12700" cap="sq">
            <a:solidFill>
              <a:schemeClr val="tx2"/>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0" name="Slide Number Placeholder 9"/>
          <p:cNvSpPr>
            <a:spLocks noGrp="1"/>
          </p:cNvSpPr>
          <p:nvPr>
            <p:ph type="sldNum" sz="quarter" idx="12"/>
          </p:nvPr>
        </p:nvSpPr>
        <p:spPr/>
        <p:txBody>
          <a:bodyPr/>
          <a:lstStyle/>
          <a:p>
            <a:fld id="{F36DD0FD-55B0-48C4-8AF2-8A69533EDFC3}" type="slidenum">
              <a:rPr lang="en-US" smtClean="0"/>
              <a:pPr/>
              <a:t>27</a:t>
            </a:fld>
            <a:endParaRPr lang="en-US" dirty="0"/>
          </a:p>
        </p:txBody>
      </p:sp>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4852877"/>
            <a:ext cx="2455409" cy="1897127"/>
          </a:xfrm>
          <a:prstGeom prst="rect">
            <a:avLst/>
          </a:prstGeom>
          <a:ln w="12700" cap="sq">
            <a:solidFill>
              <a:schemeClr val="tx2"/>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513504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anim calcmode="lin" valueType="num">
                                      <p:cBhvr>
                                        <p:cTn id="8" dur="250" fill="hold"/>
                                        <p:tgtEl>
                                          <p:spTgt spid="6"/>
                                        </p:tgtEl>
                                        <p:attrNameLst>
                                          <p:attrName>ppt_x</p:attrName>
                                        </p:attrNameLst>
                                      </p:cBhvr>
                                      <p:tavLst>
                                        <p:tav tm="0">
                                          <p:val>
                                            <p:strVal val="#ppt_x"/>
                                          </p:val>
                                        </p:tav>
                                        <p:tav tm="100000">
                                          <p:val>
                                            <p:strVal val="#ppt_x"/>
                                          </p:val>
                                        </p:tav>
                                      </p:tavLst>
                                    </p:anim>
                                    <p:anim calcmode="lin" valueType="num">
                                      <p:cBhvr>
                                        <p:cTn id="9" dur="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609653"/>
          </a:xfrm>
        </p:spPr>
        <p:txBody>
          <a:bodyPr>
            <a:normAutofit/>
          </a:bodyPr>
          <a:lstStyle/>
          <a:p>
            <a:r>
              <a:rPr lang="en-US" sz="2200" dirty="0" smtClean="0"/>
              <a:t>Did you enlist or were you drafted?  If you enlisted what were the reasons?  Any other military experience in your family?</a:t>
            </a:r>
          </a:p>
          <a:p>
            <a:r>
              <a:rPr lang="en-US" sz="2200" dirty="0" smtClean="0"/>
              <a:t>Describe your Vietnam experience.  What did you do? Where were you stationed?</a:t>
            </a:r>
          </a:p>
          <a:p>
            <a:r>
              <a:rPr lang="en-US" sz="2200" dirty="0" smtClean="0"/>
              <a:t>What was your experience when you came home?  What were you feeling when the war ended?</a:t>
            </a:r>
          </a:p>
          <a:p>
            <a:r>
              <a:rPr lang="en-US" sz="2200" dirty="0" smtClean="0"/>
              <a:t>How did your Vietnam experience impact your life?</a:t>
            </a:r>
          </a:p>
          <a:p>
            <a:r>
              <a:rPr lang="en-US" sz="2200" dirty="0" smtClean="0"/>
              <a:t>How has America changed with respect to war and the military experience since that time?</a:t>
            </a:r>
            <a:endParaRPr lang="en-US" sz="2200" dirty="0"/>
          </a:p>
        </p:txBody>
      </p:sp>
      <p:sp>
        <p:nvSpPr>
          <p:cNvPr id="3" name="Title 2"/>
          <p:cNvSpPr>
            <a:spLocks noGrp="1"/>
          </p:cNvSpPr>
          <p:nvPr>
            <p:ph type="title"/>
          </p:nvPr>
        </p:nvSpPr>
        <p:spPr/>
        <p:txBody>
          <a:bodyPr/>
          <a:lstStyle/>
          <a:p>
            <a:r>
              <a:rPr lang="en-US" dirty="0" smtClean="0"/>
              <a:t>Talking Points</a:t>
            </a:r>
            <a:endParaRPr lang="en-US" dirty="0"/>
          </a:p>
        </p:txBody>
      </p:sp>
      <p:sp>
        <p:nvSpPr>
          <p:cNvPr id="4" name="Slide Number Placeholder 3"/>
          <p:cNvSpPr>
            <a:spLocks noGrp="1"/>
          </p:cNvSpPr>
          <p:nvPr>
            <p:ph type="sldNum" sz="quarter" idx="12"/>
          </p:nvPr>
        </p:nvSpPr>
        <p:spPr/>
        <p:txBody>
          <a:bodyPr/>
          <a:lstStyle/>
          <a:p>
            <a:fld id="{F36DD0FD-55B0-48C4-8AF2-8A69533EDFC3}" type="slidenum">
              <a:rPr lang="en-US" smtClean="0"/>
              <a:pPr/>
              <a:t>28</a:t>
            </a:fld>
            <a:endParaRPr lang="en-US" dirty="0"/>
          </a:p>
        </p:txBody>
      </p:sp>
    </p:spTree>
    <p:extLst>
      <p:ext uri="{BB962C8B-B14F-4D97-AF65-F5344CB8AC3E}">
        <p14:creationId xmlns:p14="http://schemas.microsoft.com/office/powerpoint/2010/main" val="366798052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133600"/>
            <a:ext cx="8839199" cy="4609653"/>
          </a:xfrm>
        </p:spPr>
        <p:txBody>
          <a:bodyPr>
            <a:noAutofit/>
          </a:bodyPr>
          <a:lstStyle/>
          <a:p>
            <a:pPr marL="0" indent="0">
              <a:buNone/>
            </a:pPr>
            <a:r>
              <a:rPr lang="en-US" sz="1400" dirty="0" smtClean="0"/>
              <a:t>My </a:t>
            </a:r>
            <a:r>
              <a:rPr lang="en-US" sz="1400" dirty="0"/>
              <a:t>father was a World War II veteran in the Army Air Corps and spent more than two years overseas mainly in the South Pacific. My uncles were all WWII veterans. I grew up in a little town in Nebraska where Legion and VFW clubs were the centers of the town activities. It was our responsibility to serve our country. You didn’t question it. It was expected of each of us.</a:t>
            </a:r>
          </a:p>
          <a:p>
            <a:pPr marL="0" indent="0">
              <a:buNone/>
            </a:pPr>
            <a:endParaRPr lang="en-US" sz="600" dirty="0" smtClean="0"/>
          </a:p>
          <a:p>
            <a:pPr marL="0" indent="0">
              <a:buNone/>
            </a:pPr>
            <a:r>
              <a:rPr lang="en-US" sz="1400" dirty="0" smtClean="0"/>
              <a:t>My </a:t>
            </a:r>
            <a:r>
              <a:rPr lang="en-US" sz="1400" dirty="0"/>
              <a:t>brother Tom, now a professor at the University of Dayton and municipal court judge, and I both volunteered for the draft in 1967. He was one month behind me in basic training at Fort Bliss, advanced individual training at Fort Ord and Vietnam. We both had orders to go to Germany, but both volunteered to go to Vietnam. We were assigned to different units when we arrived in country. He ended up near the DMZ with the 11th Armored Calvary under Col. George S. Patton, and me with the 9th Infantry Division in the Mekong Delta. We put in for transfers to be with each other, knowing that it would probably never happen. A month later, he walked into my base camp in Bien Phouc (2nd Battalion of the 47th Infantry) and we were together, side by side, same squad, for the rest of our service in Vietnam. I left in December 1968 and Tom left in January 1969.</a:t>
            </a:r>
          </a:p>
          <a:p>
            <a:pPr marL="0" indent="0">
              <a:buNone/>
            </a:pPr>
            <a:endParaRPr lang="en-US" sz="600" dirty="0"/>
          </a:p>
          <a:p>
            <a:pPr marL="0" indent="0">
              <a:buNone/>
            </a:pPr>
            <a:r>
              <a:rPr lang="en-US" sz="1400" dirty="0" smtClean="0"/>
              <a:t>No </a:t>
            </a:r>
            <a:r>
              <a:rPr lang="en-US" sz="1400" dirty="0"/>
              <a:t>one ever goes through the experiences of war and combat and not have it shape you in ways you don’t even realize. It impacts every fiber of your being. My attitude about committing a nation to war, asking our men and women to make sacrifices that no other Americans will ever be asked to make, is a deadly serious decision. War is not an abstraction. Before a nation goes to war, many tough questions need to be asked. It’s easy to get into war, but no so easy to get out of war. America has lived through this agonizing scenario for the last 11 years and we are still bogged down in the longest war we’ve ever fought</a:t>
            </a:r>
            <a:r>
              <a:rPr lang="en-US" sz="1400" dirty="0" smtClean="0"/>
              <a:t>.</a:t>
            </a:r>
            <a:endParaRPr lang="en-US" sz="1400" dirty="0"/>
          </a:p>
        </p:txBody>
      </p:sp>
      <p:sp>
        <p:nvSpPr>
          <p:cNvPr id="3" name="Title 2"/>
          <p:cNvSpPr>
            <a:spLocks noGrp="1"/>
          </p:cNvSpPr>
          <p:nvPr>
            <p:ph type="title"/>
          </p:nvPr>
        </p:nvSpPr>
        <p:spPr/>
        <p:txBody>
          <a:bodyPr/>
          <a:lstStyle/>
          <a:p>
            <a:r>
              <a:rPr lang="en-US" sz="4400" dirty="0" smtClean="0"/>
              <a:t>‘My War Story” by Secretary of Defense Chuck Hagel</a:t>
            </a:r>
            <a:endParaRPr lang="en-US" sz="4400" dirty="0"/>
          </a:p>
        </p:txBody>
      </p:sp>
      <p:sp>
        <p:nvSpPr>
          <p:cNvPr id="4" name="Slide Number Placeholder 3"/>
          <p:cNvSpPr>
            <a:spLocks noGrp="1"/>
          </p:cNvSpPr>
          <p:nvPr>
            <p:ph type="sldNum" sz="quarter" idx="12"/>
          </p:nvPr>
        </p:nvSpPr>
        <p:spPr/>
        <p:txBody>
          <a:bodyPr/>
          <a:lstStyle/>
          <a:p>
            <a:fld id="{F36DD0FD-55B0-48C4-8AF2-8A69533EDFC3}" type="slidenum">
              <a:rPr lang="en-US" smtClean="0"/>
              <a:pPr/>
              <a:t>29</a:t>
            </a:fld>
            <a:endParaRPr lang="en-US" dirty="0"/>
          </a:p>
        </p:txBody>
      </p:sp>
    </p:spTree>
    <p:extLst>
      <p:ext uri="{BB962C8B-B14F-4D97-AF65-F5344CB8AC3E}">
        <p14:creationId xmlns:p14="http://schemas.microsoft.com/office/powerpoint/2010/main" val="1624907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 one hour session geared for secondary school education students and the general public which would explain the war from the perspective of:</a:t>
            </a:r>
          </a:p>
          <a:p>
            <a:pPr marL="1257300" lvl="1" indent="-365125"/>
            <a:r>
              <a:rPr lang="en-US" dirty="0" smtClean="0"/>
              <a:t>the history/politics</a:t>
            </a:r>
          </a:p>
          <a:p>
            <a:pPr marL="1257300" lvl="1" indent="-365125"/>
            <a:r>
              <a:rPr lang="en-US" dirty="0"/>
              <a:t>t</a:t>
            </a:r>
            <a:r>
              <a:rPr lang="en-US" dirty="0" smtClean="0"/>
              <a:t>he legacy</a:t>
            </a:r>
          </a:p>
          <a:p>
            <a:pPr marL="1257300" lvl="1" indent="-365125"/>
            <a:r>
              <a:rPr lang="en-US" dirty="0"/>
              <a:t>t</a:t>
            </a:r>
            <a:r>
              <a:rPr lang="en-US" dirty="0" smtClean="0"/>
              <a:t>hose who served</a:t>
            </a:r>
          </a:p>
          <a:p>
            <a:r>
              <a:rPr lang="en-US" dirty="0" smtClean="0"/>
              <a:t>In addition to the classroom program, a resource packet will be provided with the lesson plan which will facilitate further education.</a:t>
            </a:r>
            <a:endParaRPr lang="en-US" dirty="0"/>
          </a:p>
        </p:txBody>
      </p:sp>
      <p:sp>
        <p:nvSpPr>
          <p:cNvPr id="3" name="Title 2"/>
          <p:cNvSpPr>
            <a:spLocks noGrp="1"/>
          </p:cNvSpPr>
          <p:nvPr>
            <p:ph type="title"/>
          </p:nvPr>
        </p:nvSpPr>
        <p:spPr/>
        <p:txBody>
          <a:bodyPr/>
          <a:lstStyle/>
          <a:p>
            <a:r>
              <a:rPr lang="en-US" dirty="0" smtClean="0"/>
              <a:t>The Program</a:t>
            </a:r>
            <a:endParaRPr lang="en-US" dirty="0"/>
          </a:p>
        </p:txBody>
      </p:sp>
      <p:sp>
        <p:nvSpPr>
          <p:cNvPr id="4" name="Slide Number Placeholder 3"/>
          <p:cNvSpPr>
            <a:spLocks noGrp="1"/>
          </p:cNvSpPr>
          <p:nvPr>
            <p:ph type="sldNum" sz="quarter" idx="12"/>
          </p:nvPr>
        </p:nvSpPr>
        <p:spPr/>
        <p:txBody>
          <a:bodyPr/>
          <a:lstStyle/>
          <a:p>
            <a:fld id="{F36DD0FD-55B0-48C4-8AF2-8A69533EDFC3}" type="slidenum">
              <a:rPr lang="en-US" smtClean="0"/>
              <a:pPr/>
              <a:t>3</a:t>
            </a:fld>
            <a:endParaRPr lang="en-US" dirty="0"/>
          </a:p>
        </p:txBody>
      </p:sp>
    </p:spTree>
    <p:extLst>
      <p:ext uri="{BB962C8B-B14F-4D97-AF65-F5344CB8AC3E}">
        <p14:creationId xmlns:p14="http://schemas.microsoft.com/office/powerpoint/2010/main" val="169818408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133600"/>
            <a:ext cx="8839199" cy="4609653"/>
          </a:xfrm>
        </p:spPr>
        <p:txBody>
          <a:bodyPr>
            <a:noAutofit/>
          </a:bodyPr>
          <a:lstStyle/>
          <a:p>
            <a:pPr marL="0" indent="0">
              <a:buNone/>
            </a:pPr>
            <a:r>
              <a:rPr lang="en-US" sz="1400" dirty="0" smtClean="0"/>
              <a:t>Most </a:t>
            </a:r>
            <a:r>
              <a:rPr lang="en-US" sz="1400" dirty="0"/>
              <a:t>of our civilian and military leaders—Gen. Eric Shinseki, Lt. Gen. Greg Newbold and a few others being rare exceptions— forgot the critical leadership responsibilities of question, probe and challenge all assumptions about going to war beginning with intelligence. Colin Powell’s rules of engagement, the Powell Doctrine, that came from his two tours in Vietnam as a young infantry captain and major were disregarded, especially his last rule: what is your exit strategy?</a:t>
            </a:r>
          </a:p>
          <a:p>
            <a:pPr marL="0" indent="0">
              <a:buNone/>
            </a:pPr>
            <a:endParaRPr lang="en-US" sz="600" dirty="0"/>
          </a:p>
          <a:p>
            <a:pPr marL="0" indent="0">
              <a:buNone/>
            </a:pPr>
            <a:r>
              <a:rPr lang="en-US" sz="1400" dirty="0" smtClean="0"/>
              <a:t>Most </a:t>
            </a:r>
            <a:r>
              <a:rPr lang="en-US" sz="1400" dirty="0"/>
              <a:t>Americans strongly support, admire and respect our military. In Gallup’s annual survey of the 15 leading institutions in America, the military is still the only institution held in high regard by the American people. No other institution is even close. But most Americans have very little understanding of the military. How could they? Most of society has been disconnected from military service since 1972, the beginning of the all volunteer military force, which I supported then and still support.</a:t>
            </a:r>
          </a:p>
          <a:p>
            <a:pPr marL="0" indent="0">
              <a:buNone/>
            </a:pPr>
            <a:endParaRPr lang="en-US" sz="600" dirty="0"/>
          </a:p>
          <a:p>
            <a:pPr marL="0" indent="0">
              <a:buNone/>
            </a:pPr>
            <a:r>
              <a:rPr lang="en-US" sz="1400" dirty="0" smtClean="0"/>
              <a:t>No </a:t>
            </a:r>
            <a:r>
              <a:rPr lang="en-US" sz="1400" dirty="0"/>
              <a:t>matter the war, no matter the politics, a nation must always recognize the men and women who served their country and the tremendous sacrifices they and their families made. To have the Education Center at The Wall, which I authored the authorizing Congressional legislation for, include the veterans of the Iraq and Afghanistan wars is a unifying gesture, recognizing veterans from America’s three longest wars. It is appropriate and it is an American thing to do, paying tribute to those who embodied our country’s most important and lasting values; integrity, duty, honor, loyalty and courage.</a:t>
            </a:r>
          </a:p>
          <a:p>
            <a:pPr marL="0" indent="0">
              <a:buNone/>
            </a:pPr>
            <a:endParaRPr lang="en-US" sz="1400" dirty="0"/>
          </a:p>
        </p:txBody>
      </p:sp>
      <p:sp>
        <p:nvSpPr>
          <p:cNvPr id="3" name="Title 2"/>
          <p:cNvSpPr>
            <a:spLocks noGrp="1"/>
          </p:cNvSpPr>
          <p:nvPr>
            <p:ph type="title"/>
          </p:nvPr>
        </p:nvSpPr>
        <p:spPr/>
        <p:txBody>
          <a:bodyPr/>
          <a:lstStyle/>
          <a:p>
            <a:r>
              <a:rPr lang="en-US" sz="4400" dirty="0" smtClean="0"/>
              <a:t>‘My War Story” by Secretary of Defense Chuck Hagel</a:t>
            </a:r>
            <a:endParaRPr lang="en-US" sz="4400" dirty="0"/>
          </a:p>
        </p:txBody>
      </p:sp>
      <p:sp>
        <p:nvSpPr>
          <p:cNvPr id="4" name="Slide Number Placeholder 3"/>
          <p:cNvSpPr>
            <a:spLocks noGrp="1"/>
          </p:cNvSpPr>
          <p:nvPr>
            <p:ph type="sldNum" sz="quarter" idx="12"/>
          </p:nvPr>
        </p:nvSpPr>
        <p:spPr/>
        <p:txBody>
          <a:bodyPr/>
          <a:lstStyle/>
          <a:p>
            <a:fld id="{F36DD0FD-55B0-48C4-8AF2-8A69533EDFC3}" type="slidenum">
              <a:rPr lang="en-US" smtClean="0"/>
              <a:pPr/>
              <a:t>30</a:t>
            </a:fld>
            <a:endParaRPr lang="en-US" dirty="0"/>
          </a:p>
        </p:txBody>
      </p:sp>
    </p:spTree>
    <p:extLst>
      <p:ext uri="{BB962C8B-B14F-4D97-AF65-F5344CB8AC3E}">
        <p14:creationId xmlns:p14="http://schemas.microsoft.com/office/powerpoint/2010/main" val="304875599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Conclusion</a:t>
            </a:r>
            <a:endParaRPr lang="en-US" dirty="0"/>
          </a:p>
        </p:txBody>
      </p:sp>
    </p:spTree>
    <p:extLst>
      <p:ext uri="{BB962C8B-B14F-4D97-AF65-F5344CB8AC3E}">
        <p14:creationId xmlns:p14="http://schemas.microsoft.com/office/powerpoint/2010/main" val="2528175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Geographic and Historical Content</a:t>
            </a:r>
          </a:p>
          <a:p>
            <a:pPr marL="1257300" lvl="2" indent="-365125"/>
            <a:r>
              <a:rPr lang="en-US" sz="2200" dirty="0" smtClean="0"/>
              <a:t>Where is Vietnam? </a:t>
            </a:r>
          </a:p>
          <a:p>
            <a:pPr lvl="4" indent="-457200"/>
            <a:r>
              <a:rPr lang="en-US" sz="1800" dirty="0" smtClean="0"/>
              <a:t>Some thoughts about its geography</a:t>
            </a:r>
          </a:p>
          <a:p>
            <a:pPr marL="1255713" lvl="3" indent="-342900"/>
            <a:r>
              <a:rPr lang="en-US" sz="2200" dirty="0" smtClean="0"/>
              <a:t>Recent History</a:t>
            </a:r>
          </a:p>
          <a:p>
            <a:pPr marL="1920240" lvl="4" indent="-457200"/>
            <a:r>
              <a:rPr lang="en-US" sz="1800" dirty="0" smtClean="0"/>
              <a:t>A French Colony </a:t>
            </a:r>
          </a:p>
          <a:p>
            <a:pPr marL="1920240" lvl="4" indent="-457200"/>
            <a:r>
              <a:rPr lang="en-US" sz="1800" dirty="0" smtClean="0"/>
              <a:t>Japanese Occupation</a:t>
            </a:r>
          </a:p>
          <a:p>
            <a:pPr marL="1920240" lvl="4" indent="-457200"/>
            <a:r>
              <a:rPr lang="en-US" sz="1800" dirty="0" smtClean="0"/>
              <a:t>Liberation Movement</a:t>
            </a:r>
          </a:p>
          <a:p>
            <a:pPr marL="1920240" lvl="4" indent="-457200"/>
            <a:r>
              <a:rPr lang="en-US" sz="1800" dirty="0" smtClean="0"/>
              <a:t>Separation</a:t>
            </a:r>
            <a:endParaRPr lang="en-US" sz="1800" dirty="0"/>
          </a:p>
        </p:txBody>
      </p:sp>
      <p:sp>
        <p:nvSpPr>
          <p:cNvPr id="3" name="Title 2"/>
          <p:cNvSpPr>
            <a:spLocks noGrp="1"/>
          </p:cNvSpPr>
          <p:nvPr>
            <p:ph type="title"/>
          </p:nvPr>
        </p:nvSpPr>
        <p:spPr/>
        <p:txBody>
          <a:bodyPr/>
          <a:lstStyle/>
          <a:p>
            <a:r>
              <a:rPr lang="en-US" dirty="0" smtClean="0"/>
              <a:t>Class Outline</a:t>
            </a:r>
            <a:endParaRPr lang="en-US" dirty="0"/>
          </a:p>
        </p:txBody>
      </p:sp>
      <p:sp>
        <p:nvSpPr>
          <p:cNvPr id="4" name="Slide Number Placeholder 3"/>
          <p:cNvSpPr>
            <a:spLocks noGrp="1"/>
          </p:cNvSpPr>
          <p:nvPr>
            <p:ph type="sldNum" sz="quarter" idx="12"/>
          </p:nvPr>
        </p:nvSpPr>
        <p:spPr/>
        <p:txBody>
          <a:bodyPr/>
          <a:lstStyle/>
          <a:p>
            <a:fld id="{F36DD0FD-55B0-48C4-8AF2-8A69533EDFC3}" type="slidenum">
              <a:rPr lang="en-US" smtClean="0"/>
              <a:pPr/>
              <a:t>4</a:t>
            </a:fld>
            <a:endParaRPr lang="en-US" dirty="0"/>
          </a:p>
        </p:txBody>
      </p:sp>
    </p:spTree>
    <p:extLst>
      <p:ext uri="{BB962C8B-B14F-4D97-AF65-F5344CB8AC3E}">
        <p14:creationId xmlns:p14="http://schemas.microsoft.com/office/powerpoint/2010/main" val="20863753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686" y="2209800"/>
            <a:ext cx="8534400" cy="451096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3" name="Title 2"/>
          <p:cNvSpPr>
            <a:spLocks noGrp="1"/>
          </p:cNvSpPr>
          <p:nvPr>
            <p:ph type="title"/>
          </p:nvPr>
        </p:nvSpPr>
        <p:spPr>
          <a:xfrm>
            <a:off x="182336" y="570156"/>
            <a:ext cx="8656864" cy="1054250"/>
          </a:xfrm>
        </p:spPr>
        <p:txBody>
          <a:bodyPr/>
          <a:lstStyle/>
          <a:p>
            <a:r>
              <a:rPr lang="en-US" sz="4000" dirty="0" smtClean="0"/>
              <a:t>Lincoln, Nebraska to Hanoi, Vietnam 8,935 miles &amp; 13 time zones</a:t>
            </a:r>
            <a:endParaRPr lang="en-US" sz="4000" dirty="0"/>
          </a:p>
        </p:txBody>
      </p:sp>
      <p:sp>
        <p:nvSpPr>
          <p:cNvPr id="2" name="Slide Number Placeholder 1"/>
          <p:cNvSpPr>
            <a:spLocks noGrp="1"/>
          </p:cNvSpPr>
          <p:nvPr>
            <p:ph type="sldNum" sz="quarter" idx="12"/>
          </p:nvPr>
        </p:nvSpPr>
        <p:spPr/>
        <p:txBody>
          <a:bodyPr/>
          <a:lstStyle/>
          <a:p>
            <a:fld id="{F36DD0FD-55B0-48C4-8AF2-8A69533EDFC3}" type="slidenum">
              <a:rPr lang="en-US" smtClean="0"/>
              <a:pPr/>
              <a:t>5</a:t>
            </a:fld>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261485"/>
            <a:ext cx="152400" cy="182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reeform 3"/>
          <p:cNvSpPr/>
          <p:nvPr/>
        </p:nvSpPr>
        <p:spPr>
          <a:xfrm>
            <a:off x="2661557" y="3755571"/>
            <a:ext cx="5045529" cy="669472"/>
          </a:xfrm>
          <a:custGeom>
            <a:avLst/>
            <a:gdLst>
              <a:gd name="connsiteX0" fmla="*/ 5045529 w 5045529"/>
              <a:gd name="connsiteY0" fmla="*/ 0 h 669472"/>
              <a:gd name="connsiteX1" fmla="*/ 0 w 5045529"/>
              <a:gd name="connsiteY1" fmla="*/ 669472 h 669472"/>
            </a:gdLst>
            <a:ahLst/>
            <a:cxnLst>
              <a:cxn ang="0">
                <a:pos x="connsiteX0" y="connsiteY0"/>
              </a:cxn>
              <a:cxn ang="0">
                <a:pos x="connsiteX1" y="connsiteY1"/>
              </a:cxn>
            </a:cxnLst>
            <a:rect l="l" t="t" r="r" b="b"/>
            <a:pathLst>
              <a:path w="5045529" h="669472">
                <a:moveTo>
                  <a:pt x="5045529" y="0"/>
                </a:moveTo>
                <a:cubicBezTo>
                  <a:pt x="3049361" y="193221"/>
                  <a:pt x="1053193" y="386443"/>
                  <a:pt x="0" y="66947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52184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Distance from Hanoi to:</a:t>
            </a:r>
            <a:endParaRPr lang="en-US" dirty="0"/>
          </a:p>
        </p:txBody>
      </p:sp>
      <p:pic>
        <p:nvPicPr>
          <p:cNvPr id="4" name="Picture 3" descr="southeast Asia map - Google Search - Microsoft Internet Explorer provided by State of Nebraska"/>
          <p:cNvPicPr>
            <a:picLocks noChangeAspect="1"/>
          </p:cNvPicPr>
          <p:nvPr/>
        </p:nvPicPr>
        <p:blipFill rotWithShape="1">
          <a:blip r:embed="rId3">
            <a:extLst>
              <a:ext uri="{28A0092B-C50C-407E-A947-70E740481C1C}">
                <a14:useLocalDpi xmlns:a14="http://schemas.microsoft.com/office/drawing/2010/main" val="0"/>
              </a:ext>
            </a:extLst>
          </a:blip>
          <a:srcRect l="25447" t="47782" r="56964" b="26109"/>
          <a:stretch/>
        </p:blipFill>
        <p:spPr>
          <a:xfrm>
            <a:off x="1219200" y="2228082"/>
            <a:ext cx="3581400" cy="3209444"/>
          </a:xfrm>
          <a:prstGeom prst="rect">
            <a:avLst/>
          </a:prstGeom>
          <a:ln w="12700" cap="sq">
            <a:solidFill>
              <a:schemeClr val="tx2"/>
            </a:solidFill>
            <a:prstDash val="solid"/>
            <a:miter lim="800000"/>
          </a:ln>
          <a:effectLst>
            <a:outerShdw blurRad="50800" dist="38100" dir="2700000" algn="tl" rotWithShape="0">
              <a:srgbClr val="000000">
                <a:alpha val="43000"/>
              </a:srgbClr>
            </a:outerShdw>
          </a:effec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213320"/>
            <a:ext cx="1981200" cy="714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562600" y="2284505"/>
            <a:ext cx="1600200" cy="523220"/>
          </a:xfrm>
          <a:prstGeom prst="rect">
            <a:avLst/>
          </a:prstGeom>
          <a:noFill/>
        </p:spPr>
        <p:txBody>
          <a:bodyPr wrap="square" rtlCol="0">
            <a:spAutoFit/>
          </a:bodyPr>
          <a:lstStyle/>
          <a:p>
            <a:pPr algn="ctr"/>
            <a:r>
              <a:rPr lang="en-US" sz="1400" b="1" dirty="0" smtClean="0"/>
              <a:t>Hong Kong</a:t>
            </a:r>
          </a:p>
          <a:p>
            <a:pPr algn="ctr"/>
            <a:r>
              <a:rPr lang="en-US" sz="1400" b="1" dirty="0" smtClean="0"/>
              <a:t>543 miles</a:t>
            </a:r>
            <a:endParaRPr lang="en-US" sz="1400" b="1" dirty="0"/>
          </a:p>
        </p:txBody>
      </p:sp>
      <p:pic>
        <p:nvPicPr>
          <p:cNvPr id="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065928"/>
            <a:ext cx="1981200" cy="714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886534"/>
            <a:ext cx="1981200" cy="714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907" y="4747877"/>
            <a:ext cx="1981200" cy="714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562600" y="3161394"/>
            <a:ext cx="1600200" cy="523220"/>
          </a:xfrm>
          <a:prstGeom prst="rect">
            <a:avLst/>
          </a:prstGeom>
          <a:noFill/>
        </p:spPr>
        <p:txBody>
          <a:bodyPr wrap="square" rtlCol="0">
            <a:spAutoFit/>
          </a:bodyPr>
          <a:lstStyle/>
          <a:p>
            <a:pPr algn="ctr"/>
            <a:r>
              <a:rPr lang="en-US" sz="1400" b="1" dirty="0" smtClean="0"/>
              <a:t>Manila</a:t>
            </a:r>
          </a:p>
          <a:p>
            <a:pPr algn="ctr"/>
            <a:r>
              <a:rPr lang="en-US" sz="1400" b="1" dirty="0" smtClean="0"/>
              <a:t>1090 miles</a:t>
            </a:r>
            <a:endParaRPr lang="en-US" sz="1400" b="1" dirty="0"/>
          </a:p>
        </p:txBody>
      </p:sp>
      <p:sp>
        <p:nvSpPr>
          <p:cNvPr id="17" name="TextBox 16"/>
          <p:cNvSpPr txBox="1"/>
          <p:nvPr/>
        </p:nvSpPr>
        <p:spPr>
          <a:xfrm>
            <a:off x="5562600" y="3982001"/>
            <a:ext cx="1600200" cy="523220"/>
          </a:xfrm>
          <a:prstGeom prst="rect">
            <a:avLst/>
          </a:prstGeom>
          <a:noFill/>
        </p:spPr>
        <p:txBody>
          <a:bodyPr wrap="square" rtlCol="0">
            <a:spAutoFit/>
          </a:bodyPr>
          <a:lstStyle/>
          <a:p>
            <a:pPr algn="ctr"/>
            <a:r>
              <a:rPr lang="en-US" sz="1400" b="1" dirty="0" smtClean="0"/>
              <a:t>Bangkok</a:t>
            </a:r>
          </a:p>
          <a:p>
            <a:pPr algn="ctr"/>
            <a:r>
              <a:rPr lang="en-US" sz="1400" b="1" dirty="0" smtClean="0"/>
              <a:t>614 miles</a:t>
            </a:r>
            <a:endParaRPr lang="en-US" sz="1400" b="1" dirty="0"/>
          </a:p>
        </p:txBody>
      </p:sp>
      <p:sp>
        <p:nvSpPr>
          <p:cNvPr id="18" name="TextBox 17"/>
          <p:cNvSpPr txBox="1"/>
          <p:nvPr/>
        </p:nvSpPr>
        <p:spPr>
          <a:xfrm>
            <a:off x="5565321" y="4843343"/>
            <a:ext cx="1600200" cy="523220"/>
          </a:xfrm>
          <a:prstGeom prst="rect">
            <a:avLst/>
          </a:prstGeom>
          <a:noFill/>
        </p:spPr>
        <p:txBody>
          <a:bodyPr wrap="square" rtlCol="0">
            <a:spAutoFit/>
          </a:bodyPr>
          <a:lstStyle/>
          <a:p>
            <a:pPr algn="ctr"/>
            <a:r>
              <a:rPr lang="en-US" sz="1400" b="1" dirty="0" smtClean="0"/>
              <a:t>Singapore</a:t>
            </a:r>
          </a:p>
          <a:p>
            <a:pPr algn="ctr"/>
            <a:r>
              <a:rPr lang="en-US" sz="1400" b="1" dirty="0" smtClean="0"/>
              <a:t>1364 miles</a:t>
            </a:r>
            <a:endParaRPr lang="en-US" sz="1400" b="1" dirty="0"/>
          </a:p>
        </p:txBody>
      </p:sp>
      <p:sp>
        <p:nvSpPr>
          <p:cNvPr id="9" name="Rectangle 8"/>
          <p:cNvSpPr/>
          <p:nvPr/>
        </p:nvSpPr>
        <p:spPr>
          <a:xfrm>
            <a:off x="631372" y="5562600"/>
            <a:ext cx="8044542" cy="923330"/>
          </a:xfrm>
          <a:prstGeom prst="rect">
            <a:avLst/>
          </a:prstGeom>
        </p:spPr>
        <p:txBody>
          <a:bodyPr wrap="square">
            <a:spAutoFit/>
          </a:bodyPr>
          <a:lstStyle/>
          <a:p>
            <a:r>
              <a:rPr lang="en-US" dirty="0"/>
              <a:t>Given its location and </a:t>
            </a:r>
            <a:r>
              <a:rPr lang="en-US" dirty="0" smtClean="0"/>
              <a:t>geography, </a:t>
            </a:r>
            <a:r>
              <a:rPr lang="en-US" dirty="0"/>
              <a:t>Vietnam’s social, economic and political development, more often than not, has been linked to that part of the world other than for periods of time when it was under the rule of China or France. </a:t>
            </a:r>
          </a:p>
        </p:txBody>
      </p:sp>
      <p:sp>
        <p:nvSpPr>
          <p:cNvPr id="2" name="Slide Number Placeholder 1"/>
          <p:cNvSpPr>
            <a:spLocks noGrp="1"/>
          </p:cNvSpPr>
          <p:nvPr>
            <p:ph type="sldNum" sz="quarter" idx="12"/>
          </p:nvPr>
        </p:nvSpPr>
        <p:spPr/>
        <p:txBody>
          <a:bodyPr/>
          <a:lstStyle/>
          <a:p>
            <a:fld id="{F36DD0FD-55B0-48C4-8AF2-8A69533EDFC3}" type="slidenum">
              <a:rPr lang="en-US" smtClean="0"/>
              <a:pPr/>
              <a:t>6</a:t>
            </a:fld>
            <a:endParaRPr lang="en-US" dirty="0"/>
          </a:p>
        </p:txBody>
      </p:sp>
    </p:spTree>
    <p:extLst>
      <p:ext uri="{BB962C8B-B14F-4D97-AF65-F5344CB8AC3E}">
        <p14:creationId xmlns:p14="http://schemas.microsoft.com/office/powerpoint/2010/main" val="17807433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5015753" cy="4228653"/>
          </a:xfrm>
        </p:spPr>
        <p:txBody>
          <a:bodyPr>
            <a:normAutofit/>
          </a:bodyPr>
          <a:lstStyle/>
          <a:p>
            <a:r>
              <a:rPr lang="en-US" dirty="0"/>
              <a:t>As early as the </a:t>
            </a:r>
            <a:r>
              <a:rPr lang="en-US" dirty="0" smtClean="0"/>
              <a:t>1780’s </a:t>
            </a:r>
            <a:r>
              <a:rPr lang="en-US" dirty="0"/>
              <a:t>France had an involvement in </a:t>
            </a:r>
            <a:r>
              <a:rPr lang="en-US" dirty="0" smtClean="0"/>
              <a:t>Vietnam, </a:t>
            </a:r>
            <a:r>
              <a:rPr lang="en-US" dirty="0"/>
              <a:t>but it wasn’t unit the 1860’s that France colonialized the Mekong Delta. By the 1880’s French Indochina was created which lasted 70 </a:t>
            </a:r>
            <a:r>
              <a:rPr lang="en-US" dirty="0" smtClean="0"/>
              <a:t>years.</a:t>
            </a:r>
          </a:p>
          <a:p>
            <a:pPr marL="1257300" lvl="2" indent="-342900"/>
            <a:r>
              <a:rPr lang="en-US" sz="2200" dirty="0" smtClean="0"/>
              <a:t>Discuss Colonialism</a:t>
            </a:r>
            <a:endParaRPr lang="en-US" sz="2200" dirty="0"/>
          </a:p>
          <a:p>
            <a:pPr marL="0" indent="0">
              <a:buNone/>
            </a:pPr>
            <a:r>
              <a:rPr lang="en-US" sz="1700" dirty="0"/>
              <a:t> </a:t>
            </a:r>
          </a:p>
        </p:txBody>
      </p:sp>
      <p:sp>
        <p:nvSpPr>
          <p:cNvPr id="3" name="Title 2"/>
          <p:cNvSpPr>
            <a:spLocks noGrp="1"/>
          </p:cNvSpPr>
          <p:nvPr>
            <p:ph type="title"/>
          </p:nvPr>
        </p:nvSpPr>
        <p:spPr/>
        <p:txBody>
          <a:bodyPr/>
          <a:lstStyle/>
          <a:p>
            <a:r>
              <a:rPr lang="en-US" dirty="0" smtClean="0"/>
              <a:t>French Indochina</a:t>
            </a:r>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38" t="3427" r="4307" b="4065"/>
          <a:stretch/>
        </p:blipFill>
        <p:spPr bwMode="auto">
          <a:xfrm>
            <a:off x="5919107" y="2359479"/>
            <a:ext cx="2351314" cy="4041321"/>
          </a:xfrm>
          <a:prstGeom prst="rect">
            <a:avLst/>
          </a:prstGeom>
          <a:noFill/>
          <a:ln w="127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5" name="Slide Number Placeholder 4"/>
          <p:cNvSpPr>
            <a:spLocks noGrp="1"/>
          </p:cNvSpPr>
          <p:nvPr>
            <p:ph type="sldNum" sz="quarter" idx="12"/>
          </p:nvPr>
        </p:nvSpPr>
        <p:spPr/>
        <p:txBody>
          <a:bodyPr/>
          <a:lstStyle/>
          <a:p>
            <a:fld id="{F36DD0FD-55B0-48C4-8AF2-8A69533EDFC3}" type="slidenum">
              <a:rPr lang="en-US" smtClean="0"/>
              <a:pPr/>
              <a:t>7</a:t>
            </a:fld>
            <a:endParaRPr lang="en-US" dirty="0"/>
          </a:p>
        </p:txBody>
      </p:sp>
    </p:spTree>
    <p:extLst>
      <p:ext uri="{BB962C8B-B14F-4D97-AF65-F5344CB8AC3E}">
        <p14:creationId xmlns:p14="http://schemas.microsoft.com/office/powerpoint/2010/main" val="42225609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987553" cy="4609653"/>
          </a:xfrm>
        </p:spPr>
        <p:txBody>
          <a:bodyPr>
            <a:noAutofit/>
          </a:bodyPr>
          <a:lstStyle/>
          <a:p>
            <a:r>
              <a:rPr lang="en-US" sz="1800" dirty="0" smtClean="0"/>
              <a:t>In </a:t>
            </a:r>
            <a:r>
              <a:rPr lang="en-US" sz="1800" dirty="0"/>
              <a:t>1940 Japan ruled Vietnam and installed a Vichy French </a:t>
            </a:r>
            <a:r>
              <a:rPr lang="en-US" sz="1800" dirty="0" smtClean="0"/>
              <a:t>government.  During </a:t>
            </a:r>
            <a:r>
              <a:rPr lang="en-US" sz="1800" dirty="0"/>
              <a:t>this time </a:t>
            </a:r>
            <a:r>
              <a:rPr lang="en-US" sz="1800" dirty="0" smtClean="0"/>
              <a:t>Ho </a:t>
            </a:r>
            <a:r>
              <a:rPr lang="en-US" sz="1800" dirty="0"/>
              <a:t>Chi Minh worked with American intelligence to gather information about the </a:t>
            </a:r>
            <a:r>
              <a:rPr lang="en-US" sz="1800" dirty="0" smtClean="0"/>
              <a:t>Japanese.</a:t>
            </a:r>
            <a:endParaRPr lang="en-US" sz="1800" dirty="0"/>
          </a:p>
          <a:p>
            <a:pPr marL="0" indent="0">
              <a:buNone/>
            </a:pPr>
            <a:endParaRPr lang="en-US" sz="600" dirty="0"/>
          </a:p>
          <a:p>
            <a:r>
              <a:rPr lang="en-US" sz="1800" dirty="0"/>
              <a:t>After the war France tried to reassert its claim on the </a:t>
            </a:r>
            <a:r>
              <a:rPr lang="en-US" sz="1800" dirty="0" smtClean="0"/>
              <a:t>country, </a:t>
            </a:r>
            <a:r>
              <a:rPr lang="en-US" sz="1800" dirty="0"/>
              <a:t>but </a:t>
            </a:r>
            <a:r>
              <a:rPr lang="en-US" sz="1800" dirty="0" smtClean="0"/>
              <a:t>in September, </a:t>
            </a:r>
            <a:r>
              <a:rPr lang="en-US" sz="1800" dirty="0"/>
              <a:t>1945 Vietnam was declared an independent country by Ho Chi </a:t>
            </a:r>
            <a:r>
              <a:rPr lang="en-US" sz="1800" dirty="0" smtClean="0"/>
              <a:t>Minh.</a:t>
            </a:r>
            <a:endParaRPr lang="en-US" sz="1800" dirty="0"/>
          </a:p>
          <a:p>
            <a:pPr marL="0" indent="0">
              <a:buNone/>
            </a:pPr>
            <a:r>
              <a:rPr lang="en-US" sz="600" dirty="0"/>
              <a:t> </a:t>
            </a:r>
          </a:p>
          <a:p>
            <a:r>
              <a:rPr lang="en-US" sz="1800" dirty="0" smtClean="0"/>
              <a:t>In </a:t>
            </a:r>
            <a:r>
              <a:rPr lang="en-US" sz="1800" dirty="0"/>
              <a:t>1946 the </a:t>
            </a:r>
            <a:r>
              <a:rPr lang="en-US" sz="1800" dirty="0" smtClean="0"/>
              <a:t>first </a:t>
            </a:r>
            <a:r>
              <a:rPr lang="en-US" sz="1800" dirty="0"/>
              <a:t>Indochina war began between the France and the Vietnamese. This lasted until the French were defeated at Dien Bien Phu in 1954.</a:t>
            </a:r>
          </a:p>
          <a:p>
            <a:pPr marL="0" indent="0">
              <a:buNone/>
            </a:pPr>
            <a:endParaRPr lang="en-US" sz="600" dirty="0"/>
          </a:p>
          <a:p>
            <a:r>
              <a:rPr lang="en-US" sz="1800" dirty="0" smtClean="0"/>
              <a:t>In 1954 </a:t>
            </a:r>
            <a:r>
              <a:rPr lang="en-US" sz="1800" dirty="0"/>
              <a:t>the Geneva Convention divided the country between the North supported by the Soviets and the South supported by the United States.</a:t>
            </a:r>
          </a:p>
          <a:p>
            <a:pPr marL="0" indent="0">
              <a:buNone/>
            </a:pPr>
            <a:endParaRPr lang="en-US" sz="600" dirty="0"/>
          </a:p>
          <a:p>
            <a:r>
              <a:rPr lang="en-US" sz="1800" dirty="0"/>
              <a:t>1954-1974 </a:t>
            </a:r>
            <a:r>
              <a:rPr lang="en-US" sz="1800" dirty="0" smtClean="0"/>
              <a:t>second </a:t>
            </a:r>
            <a:r>
              <a:rPr lang="en-US" sz="1800" dirty="0"/>
              <a:t>Indochina </a:t>
            </a:r>
            <a:r>
              <a:rPr lang="en-US" sz="1800" dirty="0" smtClean="0"/>
              <a:t>war.</a:t>
            </a:r>
          </a:p>
          <a:p>
            <a:pPr marL="0" indent="0">
              <a:buNone/>
            </a:pPr>
            <a:r>
              <a:rPr lang="en-US" sz="600" dirty="0" smtClean="0"/>
              <a:t> </a:t>
            </a:r>
          </a:p>
          <a:p>
            <a:r>
              <a:rPr lang="en-US" sz="1800" dirty="0" smtClean="0"/>
              <a:t>1976 </a:t>
            </a:r>
            <a:r>
              <a:rPr lang="en-US" sz="1800" dirty="0"/>
              <a:t>u</a:t>
            </a:r>
            <a:r>
              <a:rPr lang="en-US" sz="1800" dirty="0" smtClean="0"/>
              <a:t>nification </a:t>
            </a:r>
            <a:r>
              <a:rPr lang="en-US" sz="1800" dirty="0"/>
              <a:t>of </a:t>
            </a:r>
            <a:r>
              <a:rPr lang="en-US" sz="1800" dirty="0" smtClean="0"/>
              <a:t>Vietnam.</a:t>
            </a:r>
            <a:endParaRPr lang="en-US" sz="1800" dirty="0"/>
          </a:p>
        </p:txBody>
      </p:sp>
      <p:sp>
        <p:nvSpPr>
          <p:cNvPr id="3" name="Title 2"/>
          <p:cNvSpPr>
            <a:spLocks noGrp="1"/>
          </p:cNvSpPr>
          <p:nvPr>
            <p:ph type="title"/>
          </p:nvPr>
        </p:nvSpPr>
        <p:spPr/>
        <p:txBody>
          <a:bodyPr/>
          <a:lstStyle/>
          <a:p>
            <a:r>
              <a:rPr lang="en-US" dirty="0" smtClean="0"/>
              <a:t>French Indochina</a:t>
            </a:r>
            <a:endParaRPr lang="en-US" dirty="0"/>
          </a:p>
        </p:txBody>
      </p:sp>
      <p:sp>
        <p:nvSpPr>
          <p:cNvPr id="4" name="Slide Number Placeholder 3"/>
          <p:cNvSpPr>
            <a:spLocks noGrp="1"/>
          </p:cNvSpPr>
          <p:nvPr>
            <p:ph type="sldNum" sz="quarter" idx="12"/>
          </p:nvPr>
        </p:nvSpPr>
        <p:spPr/>
        <p:txBody>
          <a:bodyPr/>
          <a:lstStyle/>
          <a:p>
            <a:fld id="{F36DD0FD-55B0-48C4-8AF2-8A69533EDFC3}" type="slidenum">
              <a:rPr lang="en-US" smtClean="0"/>
              <a:pPr/>
              <a:t>8</a:t>
            </a:fld>
            <a:endParaRPr lang="en-US" dirty="0"/>
          </a:p>
        </p:txBody>
      </p:sp>
    </p:spTree>
    <p:extLst>
      <p:ext uri="{BB962C8B-B14F-4D97-AF65-F5344CB8AC3E}">
        <p14:creationId xmlns:p14="http://schemas.microsoft.com/office/powerpoint/2010/main" val="39673679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987553" cy="4609653"/>
          </a:xfrm>
        </p:spPr>
        <p:txBody>
          <a:bodyPr>
            <a:normAutofit/>
          </a:bodyPr>
          <a:lstStyle/>
          <a:p>
            <a:r>
              <a:rPr lang="en-US" dirty="0" smtClean="0"/>
              <a:t>US </a:t>
            </a:r>
            <a:r>
              <a:rPr lang="en-US" dirty="0"/>
              <a:t>Involvement – rational context</a:t>
            </a:r>
          </a:p>
          <a:p>
            <a:pPr marL="1260475" lvl="3" indent="-346075"/>
            <a:r>
              <a:rPr lang="en-US" sz="2200" dirty="0" smtClean="0"/>
              <a:t>Key </a:t>
            </a:r>
            <a:r>
              <a:rPr lang="en-US" sz="2200" dirty="0"/>
              <a:t>events which shaped the time </a:t>
            </a:r>
            <a:r>
              <a:rPr lang="en-US" sz="2200" dirty="0" smtClean="0"/>
              <a:t>1955-1975</a:t>
            </a:r>
            <a:endParaRPr lang="en-US" sz="2200" dirty="0"/>
          </a:p>
          <a:p>
            <a:endParaRPr lang="en-US" dirty="0" smtClean="0"/>
          </a:p>
        </p:txBody>
      </p:sp>
      <p:sp>
        <p:nvSpPr>
          <p:cNvPr id="3" name="Title 2"/>
          <p:cNvSpPr>
            <a:spLocks noGrp="1"/>
          </p:cNvSpPr>
          <p:nvPr>
            <p:ph type="title"/>
          </p:nvPr>
        </p:nvSpPr>
        <p:spPr/>
        <p:txBody>
          <a:bodyPr/>
          <a:lstStyle/>
          <a:p>
            <a:r>
              <a:rPr lang="en-US" dirty="0" smtClean="0"/>
              <a:t>Class Outline</a:t>
            </a:r>
            <a:endParaRPr lang="en-US" dirty="0"/>
          </a:p>
        </p:txBody>
      </p:sp>
      <p:sp>
        <p:nvSpPr>
          <p:cNvPr id="4" name="Slide Number Placeholder 3"/>
          <p:cNvSpPr>
            <a:spLocks noGrp="1"/>
          </p:cNvSpPr>
          <p:nvPr>
            <p:ph type="sldNum" sz="quarter" idx="12"/>
          </p:nvPr>
        </p:nvSpPr>
        <p:spPr/>
        <p:txBody>
          <a:bodyPr/>
          <a:lstStyle/>
          <a:p>
            <a:fld id="{F36DD0FD-55B0-48C4-8AF2-8A69533EDFC3}" type="slidenum">
              <a:rPr lang="en-US" smtClean="0"/>
              <a:pPr/>
              <a:t>9</a:t>
            </a:fld>
            <a:endParaRPr lang="en-US" dirty="0"/>
          </a:p>
        </p:txBody>
      </p:sp>
    </p:spTree>
    <p:extLst>
      <p:ext uri="{BB962C8B-B14F-4D97-AF65-F5344CB8AC3E}">
        <p14:creationId xmlns:p14="http://schemas.microsoft.com/office/powerpoint/2010/main" val="154080973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rdcover">
  <a:themeElements>
    <a:clrScheme name="Custom 1">
      <a:dk1>
        <a:sysClr val="windowText" lastClr="000000"/>
      </a:dk1>
      <a:lt1>
        <a:sysClr val="window" lastClr="FFFFFF"/>
      </a:lt1>
      <a:dk2>
        <a:srgbClr val="04617B"/>
      </a:dk2>
      <a:lt2>
        <a:srgbClr val="DBF5F9"/>
      </a:lt2>
      <a:accent1>
        <a:srgbClr val="59A9F2"/>
      </a:accent1>
      <a:accent2>
        <a:srgbClr val="0B5394"/>
      </a:accent2>
      <a:accent3>
        <a:srgbClr val="FF0000"/>
      </a:accent3>
      <a:accent4>
        <a:srgbClr val="FF5050"/>
      </a:accent4>
      <a:accent5>
        <a:srgbClr val="FFFFFF"/>
      </a:accent5>
      <a:accent6>
        <a:srgbClr val="A5C249"/>
      </a:accent6>
      <a:hlink>
        <a:srgbClr val="E2D700"/>
      </a:hlink>
      <a:folHlink>
        <a:srgbClr val="85DFD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944</TotalTime>
  <Words>1632</Words>
  <Application>Microsoft Macintosh PowerPoint</Application>
  <PresentationFormat>On-screen Show (4:3)</PresentationFormat>
  <Paragraphs>328</Paragraphs>
  <Slides>31</Slides>
  <Notes>30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Hardcover</vt:lpstr>
      <vt:lpstr>An Education Session to Honor the 50th Anniversary  of the Vietnam War</vt:lpstr>
      <vt:lpstr>Goal</vt:lpstr>
      <vt:lpstr>The Program</vt:lpstr>
      <vt:lpstr>Class Outline</vt:lpstr>
      <vt:lpstr>Lincoln, Nebraska to Hanoi, Vietnam 8,935 miles &amp; 13 time zones</vt:lpstr>
      <vt:lpstr>Distance from Hanoi to:</vt:lpstr>
      <vt:lpstr>French Indochina</vt:lpstr>
      <vt:lpstr>French Indochina</vt:lpstr>
      <vt:lpstr>Class Outline</vt:lpstr>
      <vt:lpstr>Class Outline</vt:lpstr>
      <vt:lpstr>Class Outline</vt:lpstr>
      <vt:lpstr>Key Assumptions</vt:lpstr>
      <vt:lpstr>Vietnam &amp; US Events</vt:lpstr>
      <vt:lpstr>Vietnam &amp; US Events</vt:lpstr>
      <vt:lpstr>Vietnam &amp; US Events</vt:lpstr>
      <vt:lpstr>Vietnam &amp; US Events</vt:lpstr>
      <vt:lpstr>Vietnam &amp; US Events</vt:lpstr>
      <vt:lpstr>Vietnam &amp; US Events</vt:lpstr>
      <vt:lpstr>Vietnam &amp; US Events</vt:lpstr>
      <vt:lpstr>Vietnam &amp; US Events</vt:lpstr>
      <vt:lpstr>Vietnam &amp; US Events</vt:lpstr>
      <vt:lpstr>The Legacy – 50 Years Later</vt:lpstr>
      <vt:lpstr>The Legacy – 50 Years Later</vt:lpstr>
      <vt:lpstr>The Legacy – 50 Years Later</vt:lpstr>
      <vt:lpstr>Class Outline</vt:lpstr>
      <vt:lpstr>‘Reflections’ by Teter</vt:lpstr>
      <vt:lpstr>‘My Vietnam War Story’</vt:lpstr>
      <vt:lpstr>Talking Points</vt:lpstr>
      <vt:lpstr>‘My War Story” by Secretary of Defense Chuck Hagel</vt:lpstr>
      <vt:lpstr>‘My War Story” by Secretary of Defense Chuck Hagel</vt:lpstr>
      <vt:lpstr>PowerPoint Presentation</vt:lpstr>
    </vt:vector>
  </TitlesOfParts>
  <Company>State of Nebraska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Nebraska Vietnam War 50th Commemoration</dc:title>
  <dc:creator>Audrey Hester</dc:creator>
  <cp:lastModifiedBy>Ashly Eickmeier</cp:lastModifiedBy>
  <cp:revision>122</cp:revision>
  <cp:lastPrinted>2013-05-13T20:21:46Z</cp:lastPrinted>
  <dcterms:created xsi:type="dcterms:W3CDTF">2013-05-08T19:20:52Z</dcterms:created>
  <dcterms:modified xsi:type="dcterms:W3CDTF">2015-07-10T15:22:13Z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49174116</vt:i4>
  </property>
  <property fmtid="{D5CDD505-2E9C-101B-9397-08002B2CF9AE}" pid="3" name="_NewReviewCycle">
    <vt:lpwstr/>
  </property>
  <property fmtid="{D5CDD505-2E9C-101B-9397-08002B2CF9AE}" pid="4" name="_EmailSubject">
    <vt:lpwstr>Vietnam War Commemoration Educational Materials</vt:lpwstr>
  </property>
  <property fmtid="{D5CDD505-2E9C-101B-9397-08002B2CF9AE}" pid="5" name="_AuthorEmail">
    <vt:lpwstr>Audrey.Hester@nebraska.gov</vt:lpwstr>
  </property>
  <property fmtid="{D5CDD505-2E9C-101B-9397-08002B2CF9AE}" pid="6" name="_AuthorEmailDisplayName">
    <vt:lpwstr>Hester, Audrey</vt:lpwstr>
  </property>
</Properties>
</file>